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83" r:id="rId2"/>
    <p:sldId id="484" r:id="rId3"/>
    <p:sldId id="486" r:id="rId4"/>
    <p:sldId id="487" r:id="rId5"/>
    <p:sldId id="488" r:id="rId6"/>
    <p:sldId id="491" r:id="rId7"/>
    <p:sldId id="489" r:id="rId8"/>
    <p:sldId id="490" r:id="rId9"/>
    <p:sldId id="492" r:id="rId10"/>
    <p:sldId id="48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 autoAdjust="0"/>
    <p:restoredTop sz="94686"/>
  </p:normalViewPr>
  <p:slideViewPr>
    <p:cSldViewPr snapToGrid="0" snapToObjects="1">
      <p:cViewPr varScale="1">
        <p:scale>
          <a:sx n="105" d="100"/>
          <a:sy n="105" d="100"/>
        </p:scale>
        <p:origin x="60" y="4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AA0D57-ABFF-F842-9489-18243E50E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3892-3B4D-9942-81D4-AD555B28B7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144F-8812-A742-B880-5CC9A7EC4FA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42C9F-AA49-B042-ACB2-77FF38950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9821-CE82-704E-B82C-D9679E68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D13A-DE82-8247-A2E7-9065B04A4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C3DF-C11A-0E48-8145-6059CDCA145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4B695-4959-034C-8CA3-867676861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9DC278-F11B-A55A-031D-D21D8343C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650B1-208B-6823-B555-AD3101544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18903"/>
            <a:ext cx="8229600" cy="34663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483"/>
            <a:ext cx="5802972" cy="616813"/>
          </a:xfrm>
          <a:prstGeom prst="rect">
            <a:avLst/>
          </a:prstGeom>
        </p:spPr>
        <p:txBody>
          <a:bodyPr anchor="b"/>
          <a:lstStyle>
            <a:lvl1pPr algn="l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97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A8466596-7480-2B4B-8FE1-4DEF74D9E377}"/>
              </a:ext>
            </a:extLst>
          </p:cNvPr>
          <p:cNvSpPr txBox="1">
            <a:spLocks/>
          </p:cNvSpPr>
          <p:nvPr/>
        </p:nvSpPr>
        <p:spPr>
          <a:xfrm>
            <a:off x="306271" y="1705004"/>
            <a:ext cx="8531457" cy="1058334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Initial Results of the POSITIVE (</a:t>
            </a:r>
            <a:r>
              <a:rPr lang="en-US" sz="23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3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regnancy </a:t>
            </a:r>
            <a:r>
              <a:rPr lang="en-US" sz="23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3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utcome and </a:t>
            </a:r>
            <a:r>
              <a:rPr lang="en-US" sz="23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3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afety of </a:t>
            </a:r>
            <a:r>
              <a:rPr lang="en-US" sz="23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3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nterrupting </a:t>
            </a:r>
            <a:r>
              <a:rPr lang="en-US" sz="23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3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herapy for women with endocrine </a:t>
            </a:r>
            <a:r>
              <a:rPr lang="en-US" sz="23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</a:t>
            </a:r>
            <a:r>
              <a:rPr lang="en-US" sz="2300" b="1" i="0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IVE</a:t>
            </a:r>
            <a:r>
              <a:rPr lang="en-US" sz="23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breast cancer) Trial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D224545E-AD4F-6F46-AD29-A4D8E6D781B3}"/>
              </a:ext>
            </a:extLst>
          </p:cNvPr>
          <p:cNvSpPr txBox="1">
            <a:spLocks/>
          </p:cNvSpPr>
          <p:nvPr/>
        </p:nvSpPr>
        <p:spPr>
          <a:xfrm>
            <a:off x="306270" y="2930859"/>
            <a:ext cx="8531458" cy="6583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50000"/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5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Ann H. Partridge, MD, MPH</a:t>
            </a:r>
          </a:p>
          <a:p>
            <a:pPr marL="0" indent="0">
              <a:buFont typeface="Wingdings" charset="2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Dana-Farber Cancer Institute, Boston, MA</a:t>
            </a:r>
          </a:p>
          <a:p>
            <a:pPr marL="0" indent="0">
              <a:buFont typeface="Wingdings" charset="2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charset="2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Olivia Pagani, MD</a:t>
            </a:r>
          </a:p>
          <a:p>
            <a:pPr marL="0" indent="0">
              <a:buFont typeface="Wingdings" charset="2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International Breast Cancer Study Group (IBCSG), Bern, Switzerland </a:t>
            </a:r>
          </a:p>
        </p:txBody>
      </p:sp>
    </p:spTree>
    <p:extLst>
      <p:ext uri="{BB962C8B-B14F-4D97-AF65-F5344CB8AC3E}">
        <p14:creationId xmlns:p14="http://schemas.microsoft.com/office/powerpoint/2010/main" val="276209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649E6A1-4D6A-1A47-B958-9F618D81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79" y="120208"/>
            <a:ext cx="5802972" cy="611637"/>
          </a:xfrm>
        </p:spPr>
        <p:txBody>
          <a:bodyPr anchor="t" anchorCtr="0"/>
          <a:lstStyle/>
          <a:p>
            <a:r>
              <a:rPr lang="en-US" sz="2000" b="1" dirty="0"/>
              <a:t>Disclosure Information</a:t>
            </a:r>
            <a:br>
              <a:rPr lang="en-US" sz="1100" b="1" dirty="0"/>
            </a:br>
            <a:r>
              <a:rPr lang="en-US" sz="1100" dirty="0"/>
              <a:t>Press Conference  |  San Antonio Breast Cancer Symposium 2022  </a:t>
            </a:r>
            <a:endParaRPr lang="en-US" sz="1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32EF3D-F33A-0144-B2F3-917CBE6C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1818"/>
            <a:ext cx="8229600" cy="37856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Ann Partridge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I have the following relevant financial relationships to disclose:  Receive royalties from UpToDate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dirty="0">
              <a:highlight>
                <a:srgbClr val="FFFF00"/>
              </a:highligh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Olivia Pagani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/>
              <a:t>None</a:t>
            </a:r>
            <a:endParaRPr lang="en-US" sz="1200" dirty="0"/>
          </a:p>
          <a:p>
            <a:pPr marL="0" indent="0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6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78F72-3078-8B4D-8827-26391B53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43196"/>
            <a:ext cx="8229600" cy="3466301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GB" sz="1800" dirty="0"/>
              <a:t>Many young breast cancer patients and survivors desire pregnancy</a:t>
            </a:r>
            <a:endParaRPr lang="en-GB" sz="1800" baseline="30000" dirty="0"/>
          </a:p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GB" sz="1800" dirty="0"/>
              <a:t>There have been concerns that a pregnancy might increase the risk of an early-stage breast cancer coming back, particularly in the setting of hormone receptor-positive breast cancer</a:t>
            </a:r>
            <a:endParaRPr lang="en-GB" sz="1800" i="0" u="none" strike="noStrike" baseline="30000" dirty="0"/>
          </a:p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GB" sz="1800" dirty="0">
                <a:ea typeface="Calibri" panose="020F0502020204030204" pitchFamily="34" charset="0"/>
              </a:rPr>
              <a:t>Prior studies looking back in registries and databases have shown that </a:t>
            </a:r>
            <a:r>
              <a:rPr lang="en-GB" sz="1800" dirty="0">
                <a:effectLst/>
                <a:ea typeface="Calibri" panose="020F0502020204030204" pitchFamily="34" charset="0"/>
              </a:rPr>
              <a:t>pregnancy after BC does not worsen</a:t>
            </a:r>
            <a:r>
              <a:rPr lang="en-GB" sz="1800" dirty="0"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ea typeface="Calibri" panose="020F0502020204030204" pitchFamily="34" charset="0"/>
              </a:rPr>
              <a:t>disease outcomes, regardless of hormone receptor status</a:t>
            </a:r>
            <a:endParaRPr lang="en-GB" sz="1800" baseline="30000" dirty="0">
              <a:effectLst/>
              <a:ea typeface="Calibri" panose="020F0502020204030204" pitchFamily="34" charset="0"/>
            </a:endParaRPr>
          </a:p>
          <a:p>
            <a:pPr>
              <a:buClr>
                <a:srgbClr val="0070C0"/>
              </a:buClr>
            </a:pPr>
            <a:r>
              <a:rPr lang="en-GB" sz="1800" dirty="0"/>
              <a:t>S</a:t>
            </a:r>
            <a:r>
              <a:rPr lang="en-GB" sz="1800" i="0" u="none" strike="noStrike" baseline="0" dirty="0"/>
              <a:t>tandard 5-10 years of adjuvant endocrine therapy compromises </a:t>
            </a:r>
            <a:br>
              <a:rPr lang="en-GB" sz="1800" i="0" u="none" strike="noStrike" baseline="0" dirty="0"/>
            </a:br>
            <a:r>
              <a:rPr lang="en-GB" sz="1800" i="0" u="none" strike="noStrike" baseline="0" dirty="0"/>
              <a:t>conception in women with hormone receptor-positive disease</a:t>
            </a:r>
            <a:endParaRPr lang="en-GB" sz="1800" baseline="30000" dirty="0"/>
          </a:p>
          <a:p>
            <a:pPr>
              <a:buClr>
                <a:srgbClr val="0070C0"/>
              </a:buClr>
            </a:pPr>
            <a:endParaRPr lang="en-GB" sz="1800" baseline="30000" dirty="0">
              <a:effectLst/>
              <a:ea typeface="Calibri" panose="020F0502020204030204" pitchFamily="34" charset="0"/>
            </a:endParaRPr>
          </a:p>
          <a:p>
            <a:pPr>
              <a:buClr>
                <a:srgbClr val="0070C0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1C17D-A5EA-244B-A1BC-150292E2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96485"/>
            <a:ext cx="8623663" cy="616813"/>
          </a:xfrm>
        </p:spPr>
        <p:txBody>
          <a:bodyPr/>
          <a:lstStyle/>
          <a:p>
            <a:r>
              <a:rPr lang="en-US" sz="2000" b="1" dirty="0"/>
              <a:t>Future Fertility is of Paramount Importance for Young Breast Cancer Patients and Survivors </a:t>
            </a:r>
          </a:p>
        </p:txBody>
      </p:sp>
    </p:spTree>
    <p:extLst>
      <p:ext uri="{BB962C8B-B14F-4D97-AF65-F5344CB8AC3E}">
        <p14:creationId xmlns:p14="http://schemas.microsoft.com/office/powerpoint/2010/main" val="239171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78F72-3078-8B4D-8827-26391B53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914400"/>
            <a:ext cx="8229600" cy="3466301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1800" dirty="0">
                <a:ea typeface="Calibri" panose="020F0502020204030204" pitchFamily="34" charset="0"/>
              </a:rPr>
              <a:t>F</a:t>
            </a:r>
            <a:r>
              <a:rPr lang="en-US" sz="1800" dirty="0">
                <a:effectLst/>
                <a:ea typeface="Calibri" panose="020F0502020204030204" pitchFamily="34" charset="0"/>
              </a:rPr>
              <a:t>irst international, prospective, single-arm trial to </a:t>
            </a:r>
            <a:r>
              <a:rPr lang="en-US" sz="1800" dirty="0"/>
              <a:t>address </a:t>
            </a:r>
            <a:r>
              <a:rPr lang="en-GB" sz="1800" dirty="0"/>
              <a:t>the </a:t>
            </a:r>
            <a:r>
              <a:rPr lang="en-GB" sz="1800" dirty="0">
                <a:effectLst/>
                <a:ea typeface="Calibri" panose="020F0502020204030204" pitchFamily="34" charset="0"/>
              </a:rPr>
              <a:t>question: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ea typeface="Calibri" panose="020F0502020204030204" pitchFamily="34" charset="0"/>
              </a:rPr>
              <a:t>s it safe, from a breast cancer relapse perspective, to temporarily interrupt endocrine therapy (ET) to</a:t>
            </a:r>
            <a:r>
              <a:rPr lang="en-US" sz="1800" dirty="0"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</a:rPr>
              <a:t>attempt pregnancy? </a:t>
            </a:r>
            <a:endParaRPr lang="en-US" sz="1800" dirty="0">
              <a:ea typeface="Calibri" panose="020F0502020204030204" pitchFamily="34" charset="0"/>
            </a:endParaRPr>
          </a:p>
          <a:p>
            <a:pPr>
              <a:spcAft>
                <a:spcPts val="2400"/>
              </a:spcAft>
              <a:buClr>
                <a:srgbClr val="0070C0"/>
              </a:buClr>
            </a:pPr>
            <a:r>
              <a:rPr lang="en-US" sz="1800" dirty="0"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tudy designed with protocol for specific inclusion and safety criteria </a:t>
            </a:r>
            <a:br>
              <a:rPr lang="en-US" sz="2000" dirty="0">
                <a:effectLst/>
                <a:ea typeface="Times New Roman" panose="02020603050405020304" pitchFamily="18" charset="0"/>
              </a:rPr>
            </a:b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>
              <a:buClr>
                <a:srgbClr val="E05329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1C17D-A5EA-244B-A1BC-150292E2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1483"/>
            <a:ext cx="8623663" cy="616813"/>
          </a:xfrm>
        </p:spPr>
        <p:txBody>
          <a:bodyPr/>
          <a:lstStyle/>
          <a:p>
            <a:r>
              <a:rPr lang="en-US" sz="2000" b="1" dirty="0"/>
              <a:t>The POSITIVE Trial was Designed to Address this Clinical Conundrum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1D9E8-0752-E048-B5A6-D2C42BC1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24" y="2523624"/>
            <a:ext cx="6989329" cy="22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4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DEFC31-DCBD-D144-9C9F-E132625197DC}"/>
              </a:ext>
            </a:extLst>
          </p:cNvPr>
          <p:cNvSpPr txBox="1"/>
          <p:nvPr/>
        </p:nvSpPr>
        <p:spPr>
          <a:xfrm>
            <a:off x="3932531" y="2462156"/>
            <a:ext cx="5055625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POSITIVE POPULATION: 516 patients	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Median age 37 years	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75% no prior births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94% stage 1 or 2		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62% received chemo</a:t>
            </a:r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192A7866-1ABD-04B5-BB45-61D22B67BC4B}"/>
              </a:ext>
            </a:extLst>
          </p:cNvPr>
          <p:cNvSpPr txBox="1"/>
          <p:nvPr/>
        </p:nvSpPr>
        <p:spPr>
          <a:xfrm>
            <a:off x="-162694" y="1060413"/>
            <a:ext cx="331374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defTabSz="91440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116 centers</a:t>
            </a:r>
          </a:p>
          <a:p>
            <a:pPr marL="742950" lvl="1" indent="-285750" defTabSz="91440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Across 20 countries </a:t>
            </a:r>
          </a:p>
          <a:p>
            <a:pPr marL="742950" lvl="1" indent="-285750" defTabSz="91440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4 continents 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71BD8C87-A92D-C786-1423-E0A5BB3C5CF6}"/>
              </a:ext>
            </a:extLst>
          </p:cNvPr>
          <p:cNvSpPr txBox="1"/>
          <p:nvPr/>
        </p:nvSpPr>
        <p:spPr>
          <a:xfrm>
            <a:off x="3938358" y="3967711"/>
            <a:ext cx="5043970" cy="6340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2pPr marL="742950" lvl="1" indent="-285750" defTabSz="914400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</a:lstStyle>
          <a:p>
            <a:pPr marL="342900" lvl="1" indent="-342900" defTabSz="457200"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ea typeface="+mn-ea"/>
              </a:rPr>
              <a:t>Median time from BC diagnosis to </a:t>
            </a:r>
            <a:r>
              <a:rPr lang="en-GB" sz="1600" dirty="0" err="1">
                <a:solidFill>
                  <a:schemeClr val="tx1"/>
                </a:solidFill>
                <a:ea typeface="+mn-ea"/>
              </a:rPr>
              <a:t>enroll</a:t>
            </a:r>
            <a:r>
              <a:rPr lang="en-GB" sz="1600" dirty="0">
                <a:solidFill>
                  <a:schemeClr val="tx1"/>
                </a:solidFill>
                <a:ea typeface="+mn-ea"/>
              </a:rPr>
              <a:t>.: 29 </a:t>
            </a:r>
            <a:r>
              <a:rPr lang="en-GB" sz="1600" dirty="0" err="1">
                <a:solidFill>
                  <a:schemeClr val="tx1"/>
                </a:solidFill>
                <a:ea typeface="+mn-ea"/>
              </a:rPr>
              <a:t>mos</a:t>
            </a:r>
            <a:r>
              <a:rPr lang="en-GB" sz="1600" dirty="0">
                <a:solidFill>
                  <a:schemeClr val="tx1"/>
                </a:solidFill>
                <a:ea typeface="+mn-ea"/>
              </a:rPr>
              <a:t> </a:t>
            </a:r>
          </a:p>
          <a:p>
            <a:pPr marL="342900" lvl="1" indent="-342900" defTabSz="457200"/>
            <a:r>
              <a:rPr lang="en-US" sz="1600" dirty="0">
                <a:solidFill>
                  <a:schemeClr val="tx1"/>
                </a:solidFill>
                <a:ea typeface="+mn-ea"/>
              </a:rPr>
              <a:t>Median follow-up: 41 months</a:t>
            </a:r>
            <a:endParaRPr lang="en-GB" sz="16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192A7866-1ABD-04B5-BB45-61D22B67BC4B}"/>
              </a:ext>
            </a:extLst>
          </p:cNvPr>
          <p:cNvSpPr txBox="1"/>
          <p:nvPr/>
        </p:nvSpPr>
        <p:spPr>
          <a:xfrm>
            <a:off x="1206255" y="2394719"/>
            <a:ext cx="1729946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914400">
              <a:lnSpc>
                <a:spcPct val="110000"/>
              </a:lnSpc>
              <a:spcAft>
                <a:spcPts val="600"/>
              </a:spcAft>
              <a:buClr>
                <a:srgbClr val="53A5DE"/>
              </a:buClr>
            </a:pPr>
            <a:r>
              <a:rPr lang="en-US" sz="1200" b="1" dirty="0">
                <a:solidFill>
                  <a:prstClr val="black"/>
                </a:solidFill>
                <a:latin typeface="Sharp Sans bold"/>
                <a:ea typeface="Calibri" panose="020F0502020204030204" pitchFamily="34" charset="0"/>
                <a:cs typeface="Arial" panose="020B0604020202020204" pitchFamily="34" charset="0"/>
              </a:rPr>
              <a:t>Europe</a:t>
            </a:r>
            <a:br>
              <a:rPr lang="en-GB" sz="1200" b="1" dirty="0">
                <a:solidFill>
                  <a:prstClr val="black"/>
                </a:solidFill>
                <a:latin typeface="Sharp Sans bold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prstClr val="black"/>
                </a:solidFill>
                <a:latin typeface="Sharp Sans bold"/>
                <a:ea typeface="Calibri" panose="020F0502020204030204" pitchFamily="34" charset="0"/>
                <a:cs typeface="Arial" panose="020B0604020202020204" pitchFamily="34" charset="0"/>
              </a:rPr>
              <a:t>317 pts (61%)</a:t>
            </a:r>
            <a:endParaRPr lang="en-US" sz="1200" b="1" dirty="0">
              <a:solidFill>
                <a:prstClr val="black"/>
              </a:solidFill>
              <a:latin typeface="Sharp Sans bold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2A7866-1ABD-04B5-BB45-61D22B67BC4B}"/>
              </a:ext>
            </a:extLst>
          </p:cNvPr>
          <p:cNvSpPr txBox="1"/>
          <p:nvPr/>
        </p:nvSpPr>
        <p:spPr>
          <a:xfrm>
            <a:off x="81582" y="2380798"/>
            <a:ext cx="1412598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1" algn="ctr" defTabSz="914400">
              <a:lnSpc>
                <a:spcPct val="110000"/>
              </a:lnSpc>
              <a:spcAft>
                <a:spcPts val="600"/>
              </a:spcAft>
              <a:buClr>
                <a:srgbClr val="53A5DE"/>
              </a:buClr>
            </a:pPr>
            <a:r>
              <a:rPr lang="en-US" sz="1200" b="1" dirty="0">
                <a:solidFill>
                  <a:prstClr val="black"/>
                </a:solidFill>
                <a:latin typeface="Sharp Sans bold"/>
                <a:ea typeface="Calibri" panose="020F0502020204030204" pitchFamily="34" charset="0"/>
                <a:cs typeface="Arial" panose="020B0604020202020204" pitchFamily="34" charset="0"/>
              </a:rPr>
              <a:t>North America </a:t>
            </a:r>
            <a:br>
              <a:rPr lang="en-GB" sz="1200" b="1" dirty="0">
                <a:solidFill>
                  <a:prstClr val="black"/>
                </a:solidFill>
                <a:latin typeface="Sharp Sans bold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prstClr val="black"/>
                </a:solidFill>
                <a:latin typeface="Sharp Sans bold"/>
                <a:ea typeface="Calibri" panose="020F0502020204030204" pitchFamily="34" charset="0"/>
                <a:cs typeface="Arial" panose="020B0604020202020204" pitchFamily="34" charset="0"/>
              </a:rPr>
              <a:t>117 pts (23%)</a:t>
            </a:r>
            <a:endParaRPr lang="en-US" sz="1200" b="1" dirty="0">
              <a:solidFill>
                <a:prstClr val="black"/>
              </a:solidFill>
              <a:latin typeface="Sharp Sans bold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2" y="2850096"/>
            <a:ext cx="3588234" cy="1756320"/>
          </a:xfrm>
          <a:prstGeom prst="rect">
            <a:avLst/>
          </a:prstGeom>
        </p:spPr>
      </p:pic>
      <p:sp>
        <p:nvSpPr>
          <p:cNvPr id="11" name="CasellaDiTesto 6">
            <a:extLst>
              <a:ext uri="{FF2B5EF4-FFF2-40B4-BE49-F238E27FC236}">
                <a16:creationId xmlns:a16="http://schemas.microsoft.com/office/drawing/2014/main" id="{192A7866-1ABD-04B5-BB45-61D22B67BC4B}"/>
              </a:ext>
            </a:extLst>
          </p:cNvPr>
          <p:cNvSpPr txBox="1"/>
          <p:nvPr/>
        </p:nvSpPr>
        <p:spPr>
          <a:xfrm>
            <a:off x="1893854" y="3407294"/>
            <a:ext cx="135525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1" algn="ctr" defTabSz="914400">
              <a:lnSpc>
                <a:spcPct val="110000"/>
              </a:lnSpc>
              <a:spcAft>
                <a:spcPts val="600"/>
              </a:spcAft>
              <a:buClr>
                <a:srgbClr val="53A5DE"/>
              </a:buClr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Asia/Pacific/</a:t>
            </a:r>
            <a:b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Middle-East</a:t>
            </a:r>
            <a:b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84 pts (16%)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86C1"/>
              </a:clrFrom>
              <a:clrTo>
                <a:srgbClr val="F686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-3406" r="2673"/>
          <a:stretch>
            <a:fillRect/>
          </a:stretch>
        </p:blipFill>
        <p:spPr bwMode="auto">
          <a:xfrm>
            <a:off x="5375627" y="1005823"/>
            <a:ext cx="624675" cy="51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86" b="11186"/>
          <a:stretch>
            <a:fillRect/>
          </a:stretch>
        </p:blipFill>
        <p:spPr bwMode="auto">
          <a:xfrm>
            <a:off x="7130693" y="973689"/>
            <a:ext cx="1857464" cy="37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749" y="1595486"/>
            <a:ext cx="532394" cy="4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1"/>
          <a:stretch>
            <a:fillRect/>
          </a:stretch>
        </p:blipFill>
        <p:spPr bwMode="auto">
          <a:xfrm>
            <a:off x="6208850" y="1603198"/>
            <a:ext cx="600727" cy="44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54" y="1060413"/>
            <a:ext cx="802531" cy="39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5875" r="14732" b="3613"/>
          <a:stretch>
            <a:fillRect/>
          </a:stretch>
        </p:blipFill>
        <p:spPr bwMode="auto">
          <a:xfrm>
            <a:off x="7229520" y="1595486"/>
            <a:ext cx="526342" cy="57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0749" y="1660770"/>
            <a:ext cx="799007" cy="6026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t="6868" r="55964"/>
          <a:stretch/>
        </p:blipFill>
        <p:spPr>
          <a:xfrm>
            <a:off x="4377868" y="1019412"/>
            <a:ext cx="776408" cy="5550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2904" y="1015889"/>
            <a:ext cx="755870" cy="3459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2904" y="1653714"/>
            <a:ext cx="1185968" cy="399452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87F1BD-0557-4870-864C-3FAB9A77105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8" y="5610"/>
            <a:ext cx="1401374" cy="50904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4824658D-BB9E-48AA-A050-020FA430342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8" y="22515"/>
            <a:ext cx="545980" cy="698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5115" y="107354"/>
            <a:ext cx="1303042" cy="5852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09577" y="8627"/>
            <a:ext cx="839887" cy="689139"/>
          </a:xfrm>
          <a:prstGeom prst="rect">
            <a:avLst/>
          </a:prstGeom>
        </p:spPr>
      </p:pic>
      <p:sp>
        <p:nvSpPr>
          <p:cNvPr id="26" name="Subtitle 3">
            <a:extLst>
              <a:ext uri="{FF2B5EF4-FFF2-40B4-BE49-F238E27FC236}">
                <a16:creationId xmlns:a16="http://schemas.microsoft.com/office/drawing/2014/main" id="{C6932454-953B-4A23-8A8F-CEF44E5622BF}"/>
              </a:ext>
            </a:extLst>
          </p:cNvPr>
          <p:cNvSpPr txBox="1">
            <a:spLocks/>
          </p:cNvSpPr>
          <p:nvPr/>
        </p:nvSpPr>
        <p:spPr>
          <a:xfrm>
            <a:off x="1159162" y="640500"/>
            <a:ext cx="2012141" cy="178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Foundation for International                         Cancer Research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7501C17D-A5EA-244B-A1BC-150292E2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009" y="118234"/>
            <a:ext cx="3513500" cy="616813"/>
          </a:xfrm>
        </p:spPr>
        <p:txBody>
          <a:bodyPr/>
          <a:lstStyle/>
          <a:p>
            <a:pPr algn="ctr"/>
            <a:r>
              <a:rPr lang="en-US" sz="2000" b="1" dirty="0"/>
              <a:t>Trial enrollment </a:t>
            </a:r>
            <a:br>
              <a:rPr lang="en-US" sz="2000" b="1" dirty="0"/>
            </a:br>
            <a:r>
              <a:rPr lang="en-US" sz="2000" b="1" dirty="0"/>
              <a:t>(Dec 2014 - Dec 2019)</a:t>
            </a:r>
          </a:p>
        </p:txBody>
      </p:sp>
    </p:spTree>
    <p:extLst>
      <p:ext uri="{BB962C8B-B14F-4D97-AF65-F5344CB8AC3E}">
        <p14:creationId xmlns:p14="http://schemas.microsoft.com/office/powerpoint/2010/main" val="141891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1C17D-A5EA-244B-A1BC-150292E2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98" y="115549"/>
            <a:ext cx="2608950" cy="616813"/>
          </a:xfrm>
        </p:spPr>
        <p:txBody>
          <a:bodyPr/>
          <a:lstStyle/>
          <a:p>
            <a:pPr algn="ctr"/>
            <a:r>
              <a:rPr lang="en-US" sz="2000" b="1" dirty="0"/>
              <a:t>Breast Cancer Outcomes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4169E108-1512-E146-AF97-69874C7C2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12" y="94529"/>
            <a:ext cx="6111388" cy="2263853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06D77683-8B36-4A44-A04C-0DFE6F8FA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0"/>
          <a:stretch/>
        </p:blipFill>
        <p:spPr>
          <a:xfrm>
            <a:off x="3032612" y="2424284"/>
            <a:ext cx="6070373" cy="2304234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12FD13A-CB98-4543-9878-2EF09002E5B6}"/>
              </a:ext>
            </a:extLst>
          </p:cNvPr>
          <p:cNvSpPr txBox="1">
            <a:spLocks/>
          </p:cNvSpPr>
          <p:nvPr/>
        </p:nvSpPr>
        <p:spPr>
          <a:xfrm>
            <a:off x="322265" y="2588303"/>
            <a:ext cx="2478047" cy="1398469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b="1" dirty="0"/>
              <a:t>POSITIVE </a:t>
            </a:r>
          </a:p>
          <a:p>
            <a:pPr algn="ctr"/>
            <a:r>
              <a:rPr lang="en-US" sz="2000" b="1" dirty="0"/>
              <a:t>vs. </a:t>
            </a:r>
          </a:p>
          <a:p>
            <a:pPr algn="ctr"/>
            <a:r>
              <a:rPr lang="en-US" sz="2000" b="1" dirty="0"/>
              <a:t>TEXT/SOFT </a:t>
            </a:r>
          </a:p>
          <a:p>
            <a:pPr algn="ctr"/>
            <a:r>
              <a:rPr lang="en-US" sz="2000" b="1" dirty="0"/>
              <a:t>Cohort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173" y="818686"/>
            <a:ext cx="21442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br>
              <a:rPr lang="en-US" b="1" dirty="0"/>
            </a:b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POSITIVE Cohort</a:t>
            </a:r>
            <a:endParaRPr lang="en-GB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0568" y="2992497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4492" y="1212390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41483"/>
            <a:ext cx="7197811" cy="616813"/>
          </a:xfrm>
        </p:spPr>
        <p:txBody>
          <a:bodyPr anchor="b"/>
          <a:lstStyle/>
          <a:p>
            <a:r>
              <a:rPr lang="en-GB" sz="2000" b="1" dirty="0"/>
              <a:t>ET Resumption: Competing Risk Analysis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3BBF0-2DE0-1B18-EB90-BED607A77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" y="1137559"/>
            <a:ext cx="4383746" cy="328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3587D17A-AD1C-206E-996A-0EED8C0EC09A}"/>
              </a:ext>
            </a:extLst>
          </p:cNvPr>
          <p:cNvSpPr txBox="1">
            <a:spLocks/>
          </p:cNvSpPr>
          <p:nvPr/>
        </p:nvSpPr>
        <p:spPr>
          <a:xfrm>
            <a:off x="4940488" y="1137558"/>
            <a:ext cx="4203512" cy="3412358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900"/>
              </a:spcAft>
              <a:buFont typeface="Arial"/>
              <a:buNone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Cumulative incidences at 48 months:</a:t>
            </a:r>
          </a:p>
          <a:p>
            <a:pPr marL="0"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8% had cancer recurrence/death (9 deaths) </a:t>
            </a:r>
            <a:b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before resuming ET</a:t>
            </a:r>
          </a:p>
          <a:p>
            <a:pPr marL="0"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76% resumed ET</a:t>
            </a:r>
          </a:p>
          <a:p>
            <a:pPr marL="0"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15% had not yet resumed ET</a:t>
            </a:r>
            <a:b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of women disease-free at 2 years who have not yet resumed ET reported continuing pursuit of pregnancy, active/recent pregnancy or breastfeeding at most recent follow-up.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2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78F72-3078-8B4D-8827-26391B53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37497"/>
            <a:ext cx="8229600" cy="3466301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368 (74%) of 497 women had at least one pregnancy (70% within 2 years) with a total of 507 pregnancies</a:t>
            </a:r>
          </a:p>
          <a:p>
            <a:pPr>
              <a:buClr>
                <a:srgbClr val="0070C0"/>
              </a:buClr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317 had at least one live birth (64% of all women, 86% of those who became pregnant)   </a:t>
            </a:r>
          </a:p>
          <a:p>
            <a:pPr lvl="1">
              <a:buClr>
                <a:srgbClr val="0070C0"/>
              </a:buClr>
            </a:pP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</a:rPr>
              <a:t>19% had at least one miscarriage</a:t>
            </a:r>
          </a:p>
          <a:p>
            <a:pPr lvl="1">
              <a:spcAft>
                <a:spcPts val="1200"/>
              </a:spcAft>
              <a:buClr>
                <a:srgbClr val="0070C0"/>
              </a:buClr>
            </a:pP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</a:rPr>
              <a:t>3% had at least one abortion</a:t>
            </a:r>
          </a:p>
          <a:p>
            <a:pPr>
              <a:buClr>
                <a:srgbClr val="0070C0"/>
              </a:buClr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8% of offspring were low birth weight and 2% had birth defects</a:t>
            </a:r>
          </a:p>
          <a:p>
            <a:pPr>
              <a:buClr>
                <a:srgbClr val="0070C0"/>
              </a:buClr>
            </a:pPr>
            <a:endParaRPr lang="en-GB" sz="1800" i="0" u="none" strike="noStrike" baseline="30000" dirty="0"/>
          </a:p>
          <a:p>
            <a:pPr>
              <a:buClr>
                <a:srgbClr val="0070C0"/>
              </a:buClr>
            </a:pPr>
            <a:endParaRPr lang="en-GB" sz="1800" baseline="30000" dirty="0">
              <a:effectLst/>
              <a:ea typeface="Calibri" panose="020F0502020204030204" pitchFamily="34" charset="0"/>
            </a:endParaRPr>
          </a:p>
          <a:p>
            <a:pPr>
              <a:buClr>
                <a:srgbClr val="0070C0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1C17D-A5EA-244B-A1BC-150292E2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1483"/>
            <a:ext cx="8623663" cy="616813"/>
          </a:xfrm>
        </p:spPr>
        <p:txBody>
          <a:bodyPr/>
          <a:lstStyle/>
          <a:p>
            <a:r>
              <a:rPr lang="en-US" sz="2000" b="1" dirty="0"/>
              <a:t>Pregnancy and Offspring Outcomes</a:t>
            </a:r>
          </a:p>
        </p:txBody>
      </p:sp>
    </p:spTree>
    <p:extLst>
      <p:ext uri="{BB962C8B-B14F-4D97-AF65-F5344CB8AC3E}">
        <p14:creationId xmlns:p14="http://schemas.microsoft.com/office/powerpoint/2010/main" val="260677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78F72-3078-8B4D-8827-26391B53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3836"/>
            <a:ext cx="8623662" cy="3466301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en-US" sz="1800" dirty="0">
                <a:solidFill>
                  <a:prstClr val="black"/>
                </a:solidFill>
                <a:effectLst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ea typeface="Calibri" panose="020F0502020204030204" pitchFamily="34" charset="0"/>
              </a:rPr>
              <a:t>emporary interruption of endocrine therapy to attempt pregnancy </a:t>
            </a:r>
            <a:r>
              <a:rPr lang="en-US" sz="1800" dirty="0">
                <a:ea typeface="Calibri" panose="020F0502020204030204" pitchFamily="34" charset="0"/>
              </a:rPr>
              <a:t>among young breast cancer survivors is safe in short-term follow-up 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</a:pPr>
            <a:r>
              <a:rPr lang="en-US" sz="1800" dirty="0">
                <a:ea typeface="Calibri" panose="020F0502020204030204" pitchFamily="34" charset="0"/>
              </a:rPr>
              <a:t>Most </a:t>
            </a:r>
            <a:r>
              <a:rPr lang="en-US" sz="1800" dirty="0">
                <a:effectLst/>
                <a:ea typeface="Calibri" panose="020F0502020204030204" pitchFamily="34" charset="0"/>
              </a:rPr>
              <a:t>women (74%) had at least one pregnancy, most (70%) within 2 years</a:t>
            </a:r>
            <a:endParaRPr lang="en-US" sz="1800" dirty="0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</a:pPr>
            <a:r>
              <a:rPr lang="en-US" sz="1800" dirty="0">
                <a:effectLst/>
                <a:ea typeface="Calibri" panose="020F0502020204030204" pitchFamily="34" charset="0"/>
              </a:rPr>
              <a:t>Birth defects were low (2%), not clearly associated with treatment exposure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</a:pPr>
            <a:r>
              <a:rPr lang="en-US" sz="1800" dirty="0">
                <a:ea typeface="Calibri" panose="020F0502020204030204" pitchFamily="34" charset="0"/>
              </a:rPr>
              <a:t>Long-term follow-up both to monitor ET resumption and disease outcomes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</a:pPr>
            <a:r>
              <a:rPr lang="en-US" sz="1800" dirty="0">
                <a:ea typeface="Calibri" panose="020F0502020204030204" pitchFamily="34" charset="0"/>
              </a:rPr>
              <a:t>These data stress the need to incorporate patient-centered reproductive </a:t>
            </a:r>
            <a:br>
              <a:rPr lang="en-US" sz="1800" dirty="0">
                <a:ea typeface="Calibri" panose="020F0502020204030204" pitchFamily="34" charset="0"/>
              </a:rPr>
            </a:br>
            <a:r>
              <a:rPr lang="en-US" sz="1800" dirty="0">
                <a:ea typeface="Calibri" panose="020F0502020204030204" pitchFamily="34" charset="0"/>
              </a:rPr>
              <a:t>healthcare in the care of</a:t>
            </a:r>
            <a:r>
              <a:rPr lang="en-US" sz="1800" dirty="0"/>
              <a:t> young women with breast cancer</a:t>
            </a:r>
            <a:endParaRPr lang="en-US" sz="1800" dirty="0">
              <a:ea typeface="Calibri" panose="020F0502020204030204" pitchFamily="34" charset="0"/>
            </a:endParaRPr>
          </a:p>
          <a:p>
            <a:pPr>
              <a:buClr>
                <a:srgbClr val="E05329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1C17D-A5EA-244B-A1BC-150292E2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1483"/>
            <a:ext cx="8623663" cy="616813"/>
          </a:xfrm>
        </p:spPr>
        <p:txBody>
          <a:bodyPr/>
          <a:lstStyle/>
          <a:p>
            <a:r>
              <a:rPr lang="en-US" sz="2000" b="1" dirty="0"/>
              <a:t>Conclusions - Initial results of the POSITIVE Trial</a:t>
            </a:r>
          </a:p>
        </p:txBody>
      </p:sp>
    </p:spTree>
    <p:extLst>
      <p:ext uri="{BB962C8B-B14F-4D97-AF65-F5344CB8AC3E}">
        <p14:creationId xmlns:p14="http://schemas.microsoft.com/office/powerpoint/2010/main" val="410957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018903"/>
            <a:ext cx="8763001" cy="3466301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1800" dirty="0">
                <a:ea typeface="Calibri" panose="020F0502020204030204" pitchFamily="34" charset="0"/>
              </a:rPr>
              <a:t>All our patients and their families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1800" dirty="0">
                <a:ea typeface="Calibri" panose="020F0502020204030204" pitchFamily="34" charset="0"/>
              </a:rPr>
              <a:t>The Investigators, Data Mangers, Study nurses and </a:t>
            </a:r>
            <a:r>
              <a:rPr lang="en-GB" sz="1800" dirty="0"/>
              <a:t>Pathologists </a:t>
            </a:r>
            <a:r>
              <a:rPr lang="en-GB" sz="1800"/>
              <a:t>at the Participating </a:t>
            </a:r>
            <a:r>
              <a:rPr lang="en-GB" sz="1800" dirty="0" err="1"/>
              <a:t>Centers</a:t>
            </a:r>
            <a:r>
              <a:rPr lang="en-GB" sz="1800" dirty="0"/>
              <a:t> 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1800" dirty="0">
                <a:ea typeface="Calibri" panose="020F0502020204030204" pitchFamily="34" charset="0"/>
              </a:rPr>
              <a:t>The Collaborative Groups and their Collaborators 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GB" sz="1800" dirty="0"/>
              <a:t>The Trial Coordinators, Data Managers, Monitors and Collaborators at the  IBCSG Offices. 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1800" dirty="0"/>
              <a:t>The current and former Members of the IBCSG Data Safety and Monitoring Committee (DSMC) and the POSITIVE Steering Committees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1800" dirty="0"/>
              <a:t>All our supporters: national funding bodies, charities and private donors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1800" dirty="0"/>
          </a:p>
          <a:p>
            <a:pPr>
              <a:buClr>
                <a:srgbClr val="0070C0"/>
              </a:buClr>
            </a:pPr>
            <a:endParaRPr lang="en-US" sz="1800" dirty="0">
              <a:ea typeface="Calibri" panose="020F0502020204030204" pitchFamily="34" charset="0"/>
            </a:endParaRPr>
          </a:p>
          <a:p>
            <a:pPr>
              <a:buClr>
                <a:srgbClr val="0070C0"/>
              </a:buClr>
            </a:pPr>
            <a:endParaRPr lang="en-US" sz="1800" b="1" dirty="0">
              <a:ea typeface="Calibri" panose="020F0502020204030204" pitchFamily="34" charset="0"/>
            </a:endParaRPr>
          </a:p>
          <a:p>
            <a:pPr>
              <a:buClr>
                <a:srgbClr val="0070C0"/>
              </a:buClr>
            </a:pPr>
            <a:endParaRPr lang="en-US" sz="1800" b="1" dirty="0">
              <a:ea typeface="Calibri" panose="020F0502020204030204" pitchFamily="34" charset="0"/>
            </a:endParaRPr>
          </a:p>
          <a:p>
            <a:pPr>
              <a:buClr>
                <a:srgbClr val="0070C0"/>
              </a:buClr>
            </a:pPr>
            <a:endParaRPr lang="en-US" sz="1800" b="1" dirty="0">
              <a:ea typeface="Calibri" panose="020F0502020204030204" pitchFamily="34" charset="0"/>
            </a:endParaRPr>
          </a:p>
          <a:p>
            <a:pPr>
              <a:buClr>
                <a:srgbClr val="0070C0"/>
              </a:buClr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1303" y="41483"/>
            <a:ext cx="3153032" cy="616813"/>
          </a:xfrm>
        </p:spPr>
        <p:txBody>
          <a:bodyPr/>
          <a:lstStyle/>
          <a:p>
            <a:r>
              <a:rPr lang="en-GB" b="1" dirty="0"/>
              <a:t>We THANK YOU… 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87F1BD-0557-4870-864C-3FAB9A771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8" y="5610"/>
            <a:ext cx="1401374" cy="50904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824658D-BB9E-48AA-A050-020FA4303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8" y="22515"/>
            <a:ext cx="545980" cy="69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464" y="129596"/>
            <a:ext cx="1303042" cy="585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926" y="30869"/>
            <a:ext cx="839887" cy="689139"/>
          </a:xfrm>
          <a:prstGeom prst="rect">
            <a:avLst/>
          </a:prstGeom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id="{C6932454-953B-4A23-8A8F-CEF44E5622BF}"/>
              </a:ext>
            </a:extLst>
          </p:cNvPr>
          <p:cNvSpPr txBox="1">
            <a:spLocks/>
          </p:cNvSpPr>
          <p:nvPr/>
        </p:nvSpPr>
        <p:spPr>
          <a:xfrm>
            <a:off x="1159162" y="640500"/>
            <a:ext cx="2012141" cy="178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Sharp Sans" pitchFamily="2" charset="0"/>
                <a:cs typeface="Sharp Sans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Foundation for International                         Cancer Research</a:t>
            </a:r>
          </a:p>
        </p:txBody>
      </p:sp>
    </p:spTree>
    <p:extLst>
      <p:ext uri="{BB962C8B-B14F-4D97-AF65-F5344CB8AC3E}">
        <p14:creationId xmlns:p14="http://schemas.microsoft.com/office/powerpoint/2010/main" val="127420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668</Words>
  <Application>Microsoft Office PowerPoint</Application>
  <PresentationFormat>On-screen Show (16:9)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Lucida Grande</vt:lpstr>
      <vt:lpstr>Sharp Sans bold</vt:lpstr>
      <vt:lpstr>Wingdings</vt:lpstr>
      <vt:lpstr>Office Theme</vt:lpstr>
      <vt:lpstr>PowerPoint Presentation</vt:lpstr>
      <vt:lpstr>Future Fertility is of Paramount Importance for Young Breast Cancer Patients and Survivors </vt:lpstr>
      <vt:lpstr>The POSITIVE Trial was Designed to Address this Clinical Conundrum</vt:lpstr>
      <vt:lpstr>Trial enrollment  (Dec 2014 - Dec 2019)</vt:lpstr>
      <vt:lpstr>Breast Cancer Outcomes </vt:lpstr>
      <vt:lpstr>ET Resumption: Competing Risk Analysis </vt:lpstr>
      <vt:lpstr>Pregnancy and Offspring Outcomes</vt:lpstr>
      <vt:lpstr>Conclusions - Initial results of the POSITIVE Trial</vt:lpstr>
      <vt:lpstr>We THANK YOU… </vt:lpstr>
      <vt:lpstr>Disclosure Information Press Conference  |  San Antonio Breast Cancer Symposium 2022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McCullough, John</dc:creator>
  <cp:lastModifiedBy>Gunther, Julia</cp:lastModifiedBy>
  <cp:revision>96</cp:revision>
  <dcterms:created xsi:type="dcterms:W3CDTF">2020-08-11T13:58:13Z</dcterms:created>
  <dcterms:modified xsi:type="dcterms:W3CDTF">2022-12-06T16:59:40Z</dcterms:modified>
</cp:coreProperties>
</file>