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83" r:id="rId2"/>
    <p:sldId id="485" r:id="rId3"/>
    <p:sldId id="496" r:id="rId4"/>
    <p:sldId id="484" r:id="rId5"/>
    <p:sldId id="488" r:id="rId6"/>
    <p:sldId id="490" r:id="rId7"/>
    <p:sldId id="491" r:id="rId8"/>
    <p:sldId id="493" r:id="rId9"/>
    <p:sldId id="495" r:id="rId10"/>
    <p:sldId id="498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E54B89-31F6-80D8-1C13-2B93378AB4C0}" name="Rachel Hood" initials="RH" userId="S::Rachel.Hood@apothecom.com::36e9ca4d-b952-4682-ad9f-607556fb9745" providerId="AD"/>
  <p188:author id="{F50B76D2-D0C5-D3D2-065D-D7F7EA5EF183}" name="Hurvitz, Sara A." initials="SH" userId="S::SHurvitz@mednet.ucla.edu::022c6dbe-22dd-4971-b418-a3852dc7ff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4D0"/>
    <a:srgbClr val="002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8" autoAdjust="0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0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AA0D57-ABFF-F842-9489-18243E50E8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E3892-3B4D-9942-81D4-AD555B28B7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9144F-8812-A742-B880-5CC9A7EC4FA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42C9F-AA49-B042-ACB2-77FF389501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79821-CE82-704E-B82C-D9679E6826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0D13A-DE82-8247-A2E7-9065B04A4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24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C3DF-C11A-0E48-8145-6059CDCA145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4B695-4959-034C-8CA3-867676861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1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4B695-4959-034C-8CA3-8676768617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2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9DC278-F11B-A55A-031D-D21D8343C7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5650B1-208B-6823-B555-AD3101544D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FF8F6F-CD57-4A4C-A46C-F178B7473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18903"/>
            <a:ext cx="8229600" cy="346630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Wingdings" pitchFamily="2" charset="2"/>
              <a:buChar char="q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SzPct val="100000"/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SzPct val="100000"/>
              <a:buFont typeface="Lucida Grande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A0CC44-D3C5-4A46-ACF1-ADFBA933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6683"/>
            <a:ext cx="5802972" cy="616813"/>
          </a:xfrm>
          <a:prstGeom prst="rect">
            <a:avLst/>
          </a:prstGeom>
        </p:spPr>
        <p:txBody>
          <a:bodyPr anchor="b"/>
          <a:lstStyle>
            <a:lvl1pPr algn="l"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plate&#10;&#10;Description automatically generated">
            <a:extLst>
              <a:ext uri="{FF2B5EF4-FFF2-40B4-BE49-F238E27FC236}">
                <a16:creationId xmlns:a16="http://schemas.microsoft.com/office/drawing/2014/main" id="{62E8D318-FA19-5868-95BE-6CC72663E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86" b="44228"/>
          <a:stretch/>
        </p:blipFill>
        <p:spPr>
          <a:xfrm>
            <a:off x="1" y="-2914"/>
            <a:ext cx="585264" cy="362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68DC7F-32EF-B79A-54D7-C259D7036226}"/>
              </a:ext>
            </a:extLst>
          </p:cNvPr>
          <p:cNvSpPr txBox="1"/>
          <p:nvPr userDrawn="1"/>
        </p:nvSpPr>
        <p:spPr>
          <a:xfrm>
            <a:off x="513265" y="34155"/>
            <a:ext cx="2009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1E41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DESTINY-Breast03</a:t>
            </a:r>
          </a:p>
        </p:txBody>
      </p:sp>
    </p:spTree>
    <p:extLst>
      <p:ext uri="{BB962C8B-B14F-4D97-AF65-F5344CB8AC3E}">
        <p14:creationId xmlns:p14="http://schemas.microsoft.com/office/powerpoint/2010/main" val="74797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5650B1-208B-6823-B555-AD3101544D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FF8F6F-CD57-4A4C-A46C-F178B7473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18903"/>
            <a:ext cx="8229600" cy="346630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Wingdings" pitchFamily="2" charset="2"/>
              <a:buChar char="q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SzPct val="100000"/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SzPct val="100000"/>
              <a:buFont typeface="Lucida Grande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A0CC44-D3C5-4A46-ACF1-ADFBA933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6683"/>
            <a:ext cx="5802972" cy="616813"/>
          </a:xfrm>
          <a:prstGeom prst="rect">
            <a:avLst/>
          </a:prstGeom>
        </p:spPr>
        <p:txBody>
          <a:bodyPr anchor="b"/>
          <a:lstStyle>
            <a:lvl1pPr algn="l"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49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A8466596-7480-2B4B-8FE1-4DEF74D9E377}"/>
              </a:ext>
            </a:extLst>
          </p:cNvPr>
          <p:cNvSpPr txBox="1">
            <a:spLocks/>
          </p:cNvSpPr>
          <p:nvPr/>
        </p:nvSpPr>
        <p:spPr>
          <a:xfrm>
            <a:off x="306271" y="1705004"/>
            <a:ext cx="8531457" cy="1248468"/>
          </a:xfrm>
          <a:prstGeom prst="rect">
            <a:avLst/>
          </a:prstGeom>
        </p:spPr>
        <p:txBody>
          <a:bodyPr anchor="t" anchorCtr="0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Trastuzumab deruxtecan versus trastuzumab emtansine in patients with 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HER2-positive metastatic breast cancer: Updated results of the randomized, phase 3 study DESTINY-Breast03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ody">
            <a:extLst>
              <a:ext uri="{FF2B5EF4-FFF2-40B4-BE49-F238E27FC236}">
                <a16:creationId xmlns:a16="http://schemas.microsoft.com/office/drawing/2014/main" id="{D224545E-AD4F-6F46-AD29-A4D8E6D781B3}"/>
              </a:ext>
            </a:extLst>
          </p:cNvPr>
          <p:cNvSpPr txBox="1">
            <a:spLocks/>
          </p:cNvSpPr>
          <p:nvPr/>
        </p:nvSpPr>
        <p:spPr>
          <a:xfrm>
            <a:off x="302340" y="2557438"/>
            <a:ext cx="7263583" cy="6583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50000"/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5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Sara A. Hurvitz, MD</a:t>
            </a:r>
          </a:p>
          <a:p>
            <a:pPr marL="0" indent="0">
              <a:buFont typeface="Wingdings" charset="2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Department of Medicine, David Geffen School of Medicine, University of California, Los Angeles and Jonsson Comprehensive Cancer Center, Los Angeles, CA, USA</a:t>
            </a:r>
          </a:p>
        </p:txBody>
      </p:sp>
    </p:spTree>
    <p:extLst>
      <p:ext uri="{BB962C8B-B14F-4D97-AF65-F5344CB8AC3E}">
        <p14:creationId xmlns:p14="http://schemas.microsoft.com/office/powerpoint/2010/main" val="276209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CD24F7-A1AB-E974-3511-F29829E0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6683"/>
            <a:ext cx="8435622" cy="616813"/>
          </a:xfrm>
        </p:spPr>
        <p:txBody>
          <a:bodyPr/>
          <a:lstStyle/>
          <a:p>
            <a:r>
              <a:rPr lang="en-US" b="1" dirty="0"/>
              <a:t>Accompanying Manuscript Published in </a:t>
            </a:r>
            <a:r>
              <a:rPr lang="en-US" b="1" i="1" dirty="0"/>
              <a:t>The Lancet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2E99B-8270-26CF-7CF1-4524E8F87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80" y="1504504"/>
            <a:ext cx="7564440" cy="25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0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32EF3D-F33A-0144-B2F3-917CBE6C1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Sara A. Hurvitz, MD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I have the following relevant financial relationships to disclose:</a:t>
            </a:r>
          </a:p>
          <a:p>
            <a:pPr marL="457200" indent="-457200">
              <a:spcBef>
                <a:spcPts val="300"/>
              </a:spcBef>
              <a:buNone/>
            </a:pPr>
            <a:endParaRPr lang="en-US" sz="1200" dirty="0"/>
          </a:p>
          <a:p>
            <a:pPr marL="457200" indent="-457200">
              <a:spcBef>
                <a:spcPts val="300"/>
              </a:spcBef>
              <a:buNone/>
            </a:pPr>
            <a:r>
              <a:rPr lang="en-US" sz="1200" dirty="0"/>
              <a:t>	Grant/Research support paid to institution from: </a:t>
            </a:r>
            <a:r>
              <a:rPr lang="en-US" sz="1200" dirty="0" err="1"/>
              <a:t>Ambrx</a:t>
            </a:r>
            <a:r>
              <a:rPr lang="en-US" sz="1200" dirty="0"/>
              <a:t>, Amgen, AstraZeneca, </a:t>
            </a:r>
            <a:r>
              <a:rPr lang="en-US" sz="1200" dirty="0" err="1"/>
              <a:t>Arvinas</a:t>
            </a:r>
            <a:r>
              <a:rPr lang="en-US" sz="1200" dirty="0"/>
              <a:t>, Bayer, Daiichi Sankyo, </a:t>
            </a:r>
            <a:r>
              <a:rPr lang="en-US" sz="1200" dirty="0" err="1"/>
              <a:t>CytomX</a:t>
            </a:r>
            <a:r>
              <a:rPr lang="en-US" sz="1200" dirty="0"/>
              <a:t>, </a:t>
            </a:r>
            <a:r>
              <a:rPr lang="en-US" sz="1200" dirty="0" err="1"/>
              <a:t>Dantari</a:t>
            </a:r>
            <a:r>
              <a:rPr lang="en-US" sz="1200" dirty="0"/>
              <a:t>, </a:t>
            </a:r>
            <a:r>
              <a:rPr lang="en-US" sz="1200" dirty="0" err="1"/>
              <a:t>Dignitana</a:t>
            </a:r>
            <a:r>
              <a:rPr lang="en-US" sz="1200" dirty="0"/>
              <a:t>, G1 Therapeutics, Genentech/Roche, Gilead, GSK, </a:t>
            </a:r>
            <a:r>
              <a:rPr lang="en-US" sz="1200" dirty="0" err="1"/>
              <a:t>Immunomedics</a:t>
            </a:r>
            <a:r>
              <a:rPr lang="en-US" sz="1200" dirty="0"/>
              <a:t>, Eli Lilly, </a:t>
            </a:r>
            <a:r>
              <a:rPr lang="en-US" sz="1200" dirty="0" err="1"/>
              <a:t>Macrogenics</a:t>
            </a:r>
            <a:r>
              <a:rPr lang="en-US" sz="1200" dirty="0"/>
              <a:t>, Novartis, Pfizer, OBI Pharma, Phoenix Molecular Designs, </a:t>
            </a:r>
            <a:r>
              <a:rPr lang="en-US" sz="1200" dirty="0" err="1"/>
              <a:t>Orinove</a:t>
            </a:r>
            <a:r>
              <a:rPr lang="en-US" sz="1200" dirty="0"/>
              <a:t>, Pieris, PUMA, Radius, </a:t>
            </a:r>
            <a:r>
              <a:rPr lang="en-US" sz="1200" dirty="0" err="1"/>
              <a:t>Samumed</a:t>
            </a:r>
            <a:r>
              <a:rPr lang="en-US" sz="1200" dirty="0"/>
              <a:t>, Sanofi, </a:t>
            </a:r>
            <a:r>
              <a:rPr lang="en-US" sz="1200" dirty="0" err="1"/>
              <a:t>SeaGen</a:t>
            </a:r>
            <a:r>
              <a:rPr lang="en-US" sz="1200" dirty="0"/>
              <a:t>, </a:t>
            </a:r>
            <a:r>
              <a:rPr lang="en-US" sz="1200" dirty="0" err="1"/>
              <a:t>Zymeworks</a:t>
            </a:r>
            <a:endParaRPr lang="en-US" sz="1200" dirty="0"/>
          </a:p>
          <a:p>
            <a:pPr marL="457200" indent="-457200">
              <a:spcBef>
                <a:spcPts val="300"/>
              </a:spcBef>
              <a:buNone/>
            </a:pPr>
            <a:endParaRPr lang="en-US" sz="1200" dirty="0"/>
          </a:p>
          <a:p>
            <a:pPr marL="457200" indent="-457200">
              <a:spcBef>
                <a:spcPts val="300"/>
              </a:spcBef>
              <a:buNone/>
            </a:pPr>
            <a:r>
              <a:rPr lang="en-US" sz="1200" dirty="0"/>
              <a:t>	Honoraria from: Daiichi Sankyo</a:t>
            </a:r>
          </a:p>
          <a:p>
            <a:pPr marL="457200" indent="-457200">
              <a:spcBef>
                <a:spcPts val="300"/>
              </a:spcBef>
              <a:buNone/>
            </a:pPr>
            <a:endParaRPr lang="en-US" sz="1200" dirty="0"/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	Stockholder (spouse) in: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Ideal Implant</a:t>
            </a:r>
            <a:endParaRPr lang="en-US" sz="1200" dirty="0"/>
          </a:p>
          <a:p>
            <a:pPr>
              <a:spcBef>
                <a:spcPts val="300"/>
              </a:spcBef>
              <a:buFontTx/>
              <a:buChar char="-"/>
            </a:pPr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49E6A1-4D6A-1A47-B958-9F618D81A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z="2000" b="1" dirty="0"/>
              <a:t>Disclosure Information</a:t>
            </a:r>
            <a:br>
              <a:rPr lang="en-US" sz="1100" b="1" dirty="0"/>
            </a:br>
            <a:r>
              <a:rPr lang="en-US" sz="1100" dirty="0"/>
              <a:t>Press Conference  |  San Antonio Breast Cancer Symposium 2022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396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8D0D45-7CC8-A43C-6A27-1B233290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1023"/>
            <a:ext cx="8572500" cy="616813"/>
          </a:xfrm>
        </p:spPr>
        <p:txBody>
          <a:bodyPr>
            <a:normAutofit/>
          </a:bodyPr>
          <a:lstStyle/>
          <a:p>
            <a:r>
              <a:rPr lang="en-US" b="1" dirty="0"/>
              <a:t>2L Treatment for HER2-Positive Breast Cancer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B07326-F971-E9D7-9141-3E951D703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847831"/>
            <a:ext cx="8763000" cy="32462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75A330-11BB-1474-AF83-7E779FA1D041}"/>
              </a:ext>
            </a:extLst>
          </p:cNvPr>
          <p:cNvSpPr txBox="1"/>
          <p:nvPr/>
        </p:nvSpPr>
        <p:spPr>
          <a:xfrm>
            <a:off x="190500" y="4109429"/>
            <a:ext cx="8683534" cy="63094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1L, first-line; 2L, second-line; 2L+, second-line and beyond; BICR, blinded independent central review; HER2, human epidermal growth factor receptor 2; HR, hazard ratio; </a:t>
            </a:r>
            <a:r>
              <a:rPr lang="en-US" sz="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mPFS</a:t>
            </a:r>
            <a:r>
              <a: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median progression-free survival; NR, not reached; PFS, progression-free survival;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T-DM1, t</a:t>
            </a:r>
            <a:r>
              <a:rPr kumimoji="0" lang="en-US" sz="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rastuzumab emtansine;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T-DXd,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t</a:t>
            </a:r>
            <a:r>
              <a:rPr kumimoji="0" lang="en-US" sz="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rastuzumab deruxtecan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1. Swain SM et al. </a:t>
            </a:r>
            <a:r>
              <a:rPr lang="da-DK" sz="700" i="1" dirty="0">
                <a:latin typeface="Arial" panose="020B0604020202020204" pitchFamily="34" charset="0"/>
                <a:cs typeface="Arial" panose="020B0604020202020204" pitchFamily="34" charset="0"/>
              </a:rPr>
              <a:t>N Engl J Med. </a:t>
            </a:r>
            <a:r>
              <a:rPr lang="da-DK" sz="700" dirty="0">
                <a:latin typeface="Arial" panose="020B0604020202020204" pitchFamily="34" charset="0"/>
                <a:cs typeface="Arial" panose="020B0604020202020204" pitchFamily="34" charset="0"/>
              </a:rPr>
              <a:t>2015;372(8):724-734. </a:t>
            </a:r>
            <a:r>
              <a:rPr lang="en-US" sz="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2.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Perez J et al. </a:t>
            </a:r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Expert </a:t>
            </a:r>
            <a:r>
              <a:rPr lang="en-US" sz="700" i="1" dirty="0" err="1">
                <a:latin typeface="Arial" panose="020B0604020202020204" pitchFamily="34" charset="0"/>
                <a:cs typeface="Arial" panose="020B0604020202020204" pitchFamily="34" charset="0"/>
              </a:rPr>
              <a:t>Opin</a:t>
            </a:r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 Biol </a:t>
            </a:r>
            <a:r>
              <a:rPr lang="en-US" sz="700" i="1" dirty="0" err="1"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. 2021;21:811-24. </a:t>
            </a:r>
            <a:r>
              <a:rPr lang="en-US" sz="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. Verma S et al. </a:t>
            </a:r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700" i="1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 J Med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. 2012;367:1783-91. </a:t>
            </a:r>
            <a:r>
              <a:rPr lang="da-DK" sz="7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it-IT" sz="700" dirty="0">
                <a:latin typeface="Arial" panose="020B0604020202020204" pitchFamily="34" charset="0"/>
                <a:cs typeface="Arial" panose="020B0604020202020204" pitchFamily="34" charset="0"/>
              </a:rPr>
              <a:t>Gennari A et al. </a:t>
            </a:r>
            <a:r>
              <a:rPr lang="it-IT" sz="700" i="1" dirty="0">
                <a:latin typeface="Arial" panose="020B0604020202020204" pitchFamily="34" charset="0"/>
                <a:cs typeface="Arial" panose="020B0604020202020204" pitchFamily="34" charset="0"/>
              </a:rPr>
              <a:t>Ann Oncol.</a:t>
            </a:r>
            <a:r>
              <a:rPr lang="it-IT" sz="700" dirty="0">
                <a:latin typeface="Arial" panose="020B0604020202020204" pitchFamily="34" charset="0"/>
                <a:cs typeface="Arial" panose="020B0604020202020204" pitchFamily="34" charset="0"/>
              </a:rPr>
              <a:t> 2021;32:1475-1495</a:t>
            </a:r>
            <a:r>
              <a:rPr lang="da-DK" sz="700" dirty="0">
                <a:latin typeface="Arial" panose="020B0604020202020204" pitchFamily="34" charset="0"/>
                <a:cs typeface="Arial" panose="020B0604020202020204" pitchFamily="34" charset="0"/>
              </a:rPr>
              <a:t>. 5. FDA Press Release.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FDA grants regular approval to fam-trastuzumab deruxtecan-nxki for breast cancer. May 4, 2022. https://www.fda.gov/drugs/resources-information-approved-drugs/fda-grants-regular-approval-fam-trastuzumab-deruxtecan-nxki-breast-cancer. 6.</a:t>
            </a: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700" dirty="0">
                <a:latin typeface="Arial" panose="020B0604020202020204" pitchFamily="34" charset="0"/>
                <a:cs typeface="Arial" panose="020B0604020202020204" pitchFamily="34" charset="0"/>
              </a:rPr>
              <a:t>Cortes J et al. </a:t>
            </a:r>
            <a:r>
              <a:rPr lang="da-DK" sz="700" i="1" dirty="0">
                <a:latin typeface="Arial" panose="020B0604020202020204" pitchFamily="34" charset="0"/>
                <a:cs typeface="Arial" panose="020B0604020202020204" pitchFamily="34" charset="0"/>
              </a:rPr>
              <a:t>N Engl J Med. </a:t>
            </a:r>
            <a:r>
              <a:rPr lang="da-DK" sz="700" dirty="0">
                <a:latin typeface="Arial" panose="020B0604020202020204" pitchFamily="34" charset="0"/>
                <a:cs typeface="Arial" panose="020B0604020202020204" pitchFamily="34" charset="0"/>
              </a:rPr>
              <a:t>2022;386:1143-1154.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57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078F72-3078-8B4D-8827-26391B530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536" y="838599"/>
            <a:ext cx="8229600" cy="3466301"/>
          </a:xfrm>
        </p:spPr>
        <p:txBody>
          <a:bodyPr/>
          <a:lstStyle/>
          <a:p>
            <a:pPr>
              <a:buClr>
                <a:srgbClr val="E05329"/>
              </a:buClr>
            </a:pPr>
            <a:r>
              <a:rPr lang="en-US" sz="2000" dirty="0"/>
              <a:t>Randomized, open-label, multicenter phase 3 study (NCT03529110)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01C17D-A5EA-244B-A1BC-150292E2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8643"/>
            <a:ext cx="7156938" cy="616813"/>
          </a:xfrm>
        </p:spPr>
        <p:txBody>
          <a:bodyPr/>
          <a:lstStyle/>
          <a:p>
            <a:r>
              <a:rPr lang="en-US" b="1" dirty="0"/>
              <a:t>Updated OS Analysis of DESTINY-Breast03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0C976A-9971-CA29-6B73-E6330A2FF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21448"/>
            <a:ext cx="8229601" cy="26413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DC590F8-2FF8-E4E6-F926-2E07935DC4B7}"/>
              </a:ext>
            </a:extLst>
          </p:cNvPr>
          <p:cNvSpPr txBox="1"/>
          <p:nvPr/>
        </p:nvSpPr>
        <p:spPr>
          <a:xfrm>
            <a:off x="0" y="4245684"/>
            <a:ext cx="9144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BICR, blinded independent central review; DoR, duration of response; HER2, human epidermal growth factor receptor 2; IHC, immunohistochemistry; ISH, in situ hybridization; ORR, objective response rate; OS, overall survival; PFS,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progression-free survival; Q3W, every 3 weeks; R, randomization; T-DM1, t</a:t>
            </a:r>
            <a:r>
              <a:rPr kumimoji="0" lang="en-US" sz="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rastuzumab emtansine;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T-DXd,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t</a:t>
            </a:r>
            <a:r>
              <a:rPr kumimoji="0" lang="en-US" sz="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rastuzumab deruxtecan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700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HER2 IHC 3+ or IHC 2+/ISH+ based on central confirmation. </a:t>
            </a:r>
            <a:r>
              <a:rPr lang="en-US" sz="700" baseline="30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Progression during or within 6 months after completing adjuvant therapy involving trastuzumab and a taxane. </a:t>
            </a:r>
            <a:r>
              <a:rPr lang="en-GB" sz="700" baseline="30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80% powered at 2-sided significance level of 5%. </a:t>
            </a:r>
            <a:r>
              <a:rPr lang="en-US" sz="7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fraction of 61%, with a </a:t>
            </a:r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value boundary to reach statistical significance of 0.008. The </a:t>
            </a:r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value was recalculated based on the actual OS events at the data cutoff.</a:t>
            </a:r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5DDFF0-603D-488F-8B2E-54BDA58CB19A}"/>
              </a:ext>
            </a:extLst>
          </p:cNvPr>
          <p:cNvSpPr txBox="1"/>
          <p:nvPr/>
        </p:nvSpPr>
        <p:spPr>
          <a:xfrm>
            <a:off x="341662" y="3779857"/>
            <a:ext cx="8579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The prespecified OS interim analysis was planned with 153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events.</a:t>
            </a:r>
            <a:r>
              <a:rPr lang="en-US" sz="12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At the time of data cutoff (July 25, 2022), </a:t>
            </a:r>
          </a:p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169 OS events were observed and the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value to achieve statistical significance was 0.013</a:t>
            </a:r>
          </a:p>
        </p:txBody>
      </p:sp>
    </p:spTree>
    <p:extLst>
      <p:ext uri="{BB962C8B-B14F-4D97-AF65-F5344CB8AC3E}">
        <p14:creationId xmlns:p14="http://schemas.microsoft.com/office/powerpoint/2010/main" val="239171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B6735-4112-F5F9-3394-32FF220AB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8643"/>
            <a:ext cx="8037286" cy="616813"/>
          </a:xfrm>
        </p:spPr>
        <p:txBody>
          <a:bodyPr/>
          <a:lstStyle/>
          <a:p>
            <a:r>
              <a:rPr lang="en-US" sz="2400" b="1" dirty="0"/>
              <a:t>Key Secondary Endpoint: Overall Survival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571F0-0504-D174-6BB9-9E71681BC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96" y="869742"/>
            <a:ext cx="7722961" cy="3404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D3D53-D041-2A05-6C63-F2EE55D0765E}"/>
              </a:ext>
            </a:extLst>
          </p:cNvPr>
          <p:cNvSpPr txBox="1"/>
          <p:nvPr/>
        </p:nvSpPr>
        <p:spPr>
          <a:xfrm>
            <a:off x="381000" y="4323018"/>
            <a:ext cx="8458200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HR, hazard ratio; mOS, median overall survival; NE, not estimable; NR, not reached; T-DM1, t</a:t>
            </a:r>
            <a:r>
              <a:rPr kumimoji="0" lang="en-US" sz="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rastuzumab emtansine;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T-DXd,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t</a:t>
            </a:r>
            <a:r>
              <a:rPr kumimoji="0" lang="en-US" sz="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rastuzumab deruxtecan.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There were 19 patients (7.3%) treated with T-DXd and 28 patients (10.6%) treated with T-DM1 who were lost to follow-up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700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value for overall survival crossed the prespecified boundary (</a:t>
            </a:r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= 0.013) and was statistically significant. </a:t>
            </a:r>
            <a:r>
              <a:rPr lang="en-US" sz="7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-sided from stratified log-rank test.</a:t>
            </a:r>
          </a:p>
        </p:txBody>
      </p:sp>
    </p:spTree>
    <p:extLst>
      <p:ext uri="{BB962C8B-B14F-4D97-AF65-F5344CB8AC3E}">
        <p14:creationId xmlns:p14="http://schemas.microsoft.com/office/powerpoint/2010/main" val="80451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15CDFF-1E7D-E3EB-94CC-8FE60C088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8643"/>
            <a:ext cx="8125046" cy="616813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Updated Primary Endpoint: PFS by BICR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B73766-1824-E7F0-E3CD-CA24C6F70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75" y="857692"/>
            <a:ext cx="7995471" cy="3589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9DDE7D-3E46-61CF-CCC4-808B6395A9E2}"/>
              </a:ext>
            </a:extLst>
          </p:cNvPr>
          <p:cNvSpPr txBox="1"/>
          <p:nvPr/>
        </p:nvSpPr>
        <p:spPr>
          <a:xfrm>
            <a:off x="222524" y="4449957"/>
            <a:ext cx="8571572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BICR, blinded independent central review; HR, hazard ratio; mo, month; mPFS, median progression-free survival; PFS, progression-free survival; T-DM1, t</a:t>
            </a:r>
            <a:r>
              <a:rPr kumimoji="0" lang="en-US" sz="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rastuzumab emtansine; </a:t>
            </a:r>
            <a:r>
              <a: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T-DXd, </a:t>
            </a:r>
            <a:r>
              <a: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t</a:t>
            </a:r>
            <a:r>
              <a:rPr kumimoji="0" lang="en-US" sz="7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rastuzumab</a:t>
            </a:r>
            <a:r>
              <a:rPr kumimoji="0" lang="en-US" sz="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 </a:t>
            </a:r>
            <a:r>
              <a:rPr kumimoji="0" lang="en-US" sz="7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deruxtecan</a:t>
            </a:r>
            <a:r>
              <a: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700" baseline="30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</a:t>
            </a:r>
            <a:r>
              <a:rPr lang="en-US" sz="7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Two</a:t>
            </a:r>
            <a:r>
              <a:rPr lang="en-US" sz="7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-sided, from stratified log-rank test. </a:t>
            </a:r>
            <a:r>
              <a:rPr lang="en-US" sz="700" baseline="30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</a:t>
            </a:r>
            <a:r>
              <a:rPr lang="en-US" sz="7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Nominal </a:t>
            </a:r>
            <a:r>
              <a:rPr lang="en-US" sz="700" i="1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</a:t>
            </a:r>
            <a:r>
              <a:rPr lang="en-US" sz="7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value.</a:t>
            </a:r>
            <a:endParaRPr lang="en-US" sz="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51170A-FC9A-342A-F459-430A402D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8643"/>
            <a:ext cx="8117958" cy="616813"/>
          </a:xfrm>
        </p:spPr>
        <p:txBody>
          <a:bodyPr/>
          <a:lstStyle/>
          <a:p>
            <a:r>
              <a:rPr lang="en-US" b="1" dirty="0"/>
              <a:t>Confirmed ORR and Other Efficacy Endpoints</a:t>
            </a:r>
          </a:p>
        </p:txBody>
      </p:sp>
      <p:pic>
        <p:nvPicPr>
          <p:cNvPr id="4" name="Picture 3" descr="Chart, surface chart&#10;&#10;Description automatically generated">
            <a:extLst>
              <a:ext uri="{FF2B5EF4-FFF2-40B4-BE49-F238E27FC236}">
                <a16:creationId xmlns:a16="http://schemas.microsoft.com/office/drawing/2014/main" id="{506FB5BA-5446-655C-9995-CB500C66D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60" y="872703"/>
            <a:ext cx="3359391" cy="339809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7C2559-9B92-726C-AED5-19198D351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214429"/>
              </p:ext>
            </p:extLst>
          </p:nvPr>
        </p:nvGraphicFramePr>
        <p:xfrm>
          <a:off x="4234739" y="974420"/>
          <a:ext cx="4673601" cy="3145981"/>
        </p:xfrm>
        <a:graphic>
          <a:graphicData uri="http://schemas.openxmlformats.org/drawingml/2006/table">
            <a:tbl>
              <a:tblPr firstRow="1" bandRow="1"/>
              <a:tblGrid>
                <a:gridCol w="2062811">
                  <a:extLst>
                    <a:ext uri="{9D8B030D-6E8A-4147-A177-3AD203B41FA5}">
                      <a16:colId xmlns:a16="http://schemas.microsoft.com/office/drawing/2014/main" val="3624223050"/>
                    </a:ext>
                  </a:extLst>
                </a:gridCol>
                <a:gridCol w="1305395">
                  <a:extLst>
                    <a:ext uri="{9D8B030D-6E8A-4147-A177-3AD203B41FA5}">
                      <a16:colId xmlns:a16="http://schemas.microsoft.com/office/drawing/2014/main" val="2753886849"/>
                    </a:ext>
                  </a:extLst>
                </a:gridCol>
                <a:gridCol w="1305395">
                  <a:extLst>
                    <a:ext uri="{9D8B030D-6E8A-4147-A177-3AD203B41FA5}">
                      <a16:colId xmlns:a16="http://schemas.microsoft.com/office/drawing/2014/main" val="40868120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T-DXd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T-DM1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17405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 = 261</a:t>
                      </a:r>
                      <a:r>
                        <a:rPr lang="en-NZ" sz="1200" b="1" i="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</a:t>
                      </a:r>
                      <a:endParaRPr lang="en-US" sz="1200" b="1" i="0" baseline="30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98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 = 263</a:t>
                      </a:r>
                      <a:r>
                        <a:rPr lang="en-NZ" sz="1200" b="1" i="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</a:t>
                      </a:r>
                      <a:endParaRPr lang="en-US" sz="1200" b="1" i="0" baseline="30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18929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Confirmed ORR by BICR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2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76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 (</a:t>
                      </a:r>
                      <a:r>
                        <a:rPr lang="en-NZ" sz="12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78.5</a:t>
                      </a:r>
                      <a:r>
                        <a:rPr lang="en-NZ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92 (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35.0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503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430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[95% CI]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[73.1-83.4]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[29.2-41.1]</a:t>
                      </a:r>
                      <a:endParaRPr lang="en-NZ" sz="12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681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430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Nominal </a:t>
                      </a:r>
                      <a:r>
                        <a:rPr lang="en-US" sz="12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0.0001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600" b="0" i="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626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7432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b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55 (</a:t>
                      </a:r>
                      <a:r>
                        <a:rPr kumimoji="1" lang="en-US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21.1</a:t>
                      </a:r>
                      <a:r>
                        <a:rPr kumimoji="1" lang="en-US" sz="1200" b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25 (</a:t>
                      </a:r>
                      <a:r>
                        <a:rPr kumimoji="1" lang="en-US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9.5</a:t>
                      </a:r>
                      <a:r>
                        <a:rPr kumimoji="1" lang="en-US" sz="12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54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7432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PR, n (%)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b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150 (57.5)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b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67 (25.5)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438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NZ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SD, n (%)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b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47 (18.0)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110 (41.8)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338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NZ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PD, n (%)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b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3 (1.1)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47 (17.9)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754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NZ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NE, n (%)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b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6 (2.3)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14 (5.3)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096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NZ" sz="1200" b="1" i="0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CBR</a:t>
                      </a:r>
                      <a:r>
                        <a:rPr lang="en-NZ" sz="1200" b="0" i="0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, n (%) [95% CI]</a:t>
                      </a:r>
                      <a:endParaRPr lang="en-US" sz="1200" b="0" i="0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233 (89.3)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[84.9-92.8]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122 (46.4)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[40.2-52.6]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213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Nominal </a:t>
                      </a:r>
                      <a:r>
                        <a:rPr lang="en-US" sz="1200" b="0" i="1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200" b="0" i="0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value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0.0001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920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mDoR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BICR, months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36.6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(22.4-NE)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23.8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(12.6-34.7)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14471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E0B9AD0-5310-4A05-1B9D-507B3B9808D6}"/>
              </a:ext>
            </a:extLst>
          </p:cNvPr>
          <p:cNvSpPr txBox="1"/>
          <p:nvPr/>
        </p:nvSpPr>
        <p:spPr>
          <a:xfrm>
            <a:off x="381000" y="4267255"/>
            <a:ext cx="84146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BICR, blinded independent central review; CBR, clinical benefit rate; CR, complete response; mDoR, median duration of response; NE, not evaluable; ORR, objective response rate; PD, progressive disease; PR, partial response; SD, stable disease; </a:t>
            </a:r>
            <a:r>
              <a: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T-DM1, t</a:t>
            </a:r>
            <a:r>
              <a:rPr kumimoji="0" lang="en-US" sz="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rastuzumab emtansine; </a:t>
            </a:r>
            <a:r>
              <a: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T-DXd, </a:t>
            </a:r>
            <a:r>
              <a: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t</a:t>
            </a:r>
            <a:r>
              <a:rPr kumimoji="0" lang="en-US" sz="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rastuzumab deruxtecan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Red line at 20% indicates progressive disease; black line at −30% indicates partial response.</a:t>
            </a:r>
            <a:endParaRPr lang="en-US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00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Only patients with </a:t>
            </a:r>
            <a:r>
              <a:rPr lang="en-U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 disease at baseline and at least 1 postbaseline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target lesion assessment were included</a:t>
            </a:r>
            <a:r>
              <a:rPr lang="en-U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700" strike="sngStrike" dirty="0">
              <a:solidFill>
                <a:srgbClr val="FF0000"/>
              </a:solidFill>
              <a:effectLst/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6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73E436-A129-666D-9877-C8C65E17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5733"/>
            <a:ext cx="5802972" cy="616813"/>
          </a:xfrm>
        </p:spPr>
        <p:txBody>
          <a:bodyPr/>
          <a:lstStyle/>
          <a:p>
            <a:r>
              <a:rPr lang="en-US" b="1" dirty="0"/>
              <a:t>Overall Safety Summary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11511C-703E-ACD8-227E-78658979F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678381"/>
              </p:ext>
            </p:extLst>
          </p:nvPr>
        </p:nvGraphicFramePr>
        <p:xfrm>
          <a:off x="305056" y="894336"/>
          <a:ext cx="5120384" cy="3524717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925824">
                  <a:extLst>
                    <a:ext uri="{9D8B030D-6E8A-4147-A177-3AD203B41FA5}">
                      <a16:colId xmlns:a16="http://schemas.microsoft.com/office/drawing/2014/main" val="310157327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78055810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8343024"/>
                    </a:ext>
                  </a:extLst>
                </a:gridCol>
              </a:tblGrid>
              <a:tr h="382853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Type of Adverse Event, n (%)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T-DXd</a:t>
                      </a:r>
                      <a:r>
                        <a:rPr lang="en-NZ" sz="11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 = 257</a:t>
                      </a:r>
                      <a:endParaRPr lang="en-US" sz="11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98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T-DM1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 = 261</a:t>
                      </a:r>
                      <a:endParaRPr lang="en-US" sz="11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735135"/>
                  </a:ext>
                </a:extLst>
              </a:tr>
              <a:tr h="3927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Any-grade TEAE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Drug related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40" marR="4572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 (99.6)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 (98.1)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334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 (95.4)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 (87.4)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334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598893"/>
                  </a:ext>
                </a:extLst>
              </a:tr>
              <a:tr h="3927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≥3 TEAEs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Drug related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40" marR="4572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 (56.4)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 (47.1)</a:t>
                      </a:r>
                    </a:p>
                  </a:txBody>
                  <a:tcPr marL="5334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(51.7)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 (42.1)</a:t>
                      </a:r>
                    </a:p>
                  </a:txBody>
                  <a:tcPr marL="5334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675523"/>
                  </a:ext>
                </a:extLst>
              </a:tr>
              <a:tr h="3927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TEAEs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NZ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 related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40" marR="4572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(25.3)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 (12.8)</a:t>
                      </a:r>
                    </a:p>
                  </a:txBody>
                  <a:tcPr marL="5334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(22.2)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(7.7)</a:t>
                      </a:r>
                    </a:p>
                  </a:txBody>
                  <a:tcPr marL="5334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124202"/>
                  </a:ext>
                </a:extLst>
              </a:tr>
              <a:tr h="3927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TEAE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associated with drug discontinuation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NZ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 related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3340" marR="4572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(21.4)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 (19.8)</a:t>
                      </a:r>
                    </a:p>
                  </a:txBody>
                  <a:tcPr marL="5334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24 (9.2)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(6.5)</a:t>
                      </a:r>
                    </a:p>
                  </a:txBody>
                  <a:tcPr marL="5334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910625"/>
                  </a:ext>
                </a:extLst>
              </a:tr>
              <a:tr h="3927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TEAE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associated with dose reduction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NZ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 related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3340" marR="4572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(25.7)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 (25.3)</a:t>
                      </a:r>
                    </a:p>
                  </a:txBody>
                  <a:tcPr marL="5334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(14.6)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 (14.6)</a:t>
                      </a:r>
                    </a:p>
                  </a:txBody>
                  <a:tcPr marL="5334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965574"/>
                  </a:ext>
                </a:extLst>
              </a:tr>
              <a:tr h="3927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TEAE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associated with drug interruption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NZ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 related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3340" marR="4572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(52.9)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108 (42.0)</a:t>
                      </a:r>
                    </a:p>
                  </a:txBody>
                  <a:tcPr marL="5334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(29.1)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(17.2)</a:t>
                      </a:r>
                    </a:p>
                  </a:txBody>
                  <a:tcPr marL="5334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869652"/>
                  </a:ext>
                </a:extLst>
              </a:tr>
              <a:tr h="392733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TEAE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associated with an outcome of death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NZ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 related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40" marR="4572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(2.3)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334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(2.3)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334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431221"/>
                  </a:ext>
                </a:extLst>
              </a:tr>
              <a:tr h="392733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Adjudicated, drug related ILD/pneumonitis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4/5</a:t>
                      </a:r>
                    </a:p>
                  </a:txBody>
                  <a:tcPr marL="53340" marR="4572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 (15.2)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334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(3.1)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334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8768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FB9614-FA75-CD7E-8EF0-D6C03948B14A}"/>
              </a:ext>
            </a:extLst>
          </p:cNvPr>
          <p:cNvSpPr txBox="1"/>
          <p:nvPr/>
        </p:nvSpPr>
        <p:spPr>
          <a:xfrm>
            <a:off x="5525147" y="893064"/>
            <a:ext cx="354815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 defTabSz="1219170">
              <a:spcAft>
                <a:spcPts val="600"/>
              </a:spcAft>
              <a:buClr>
                <a:srgbClr val="05416B"/>
              </a:buClr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Median treatment duration:</a:t>
            </a:r>
          </a:p>
          <a:p>
            <a:pPr marL="798513" lvl="1" indent="-336550" defTabSz="1219170">
              <a:spcAft>
                <a:spcPts val="600"/>
              </a:spcAft>
              <a:buClr>
                <a:srgbClr val="05416B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kern="0" dirty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T-DXd</a:t>
            </a: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: 18.2 mo (range, 0.7-44.0) </a:t>
            </a:r>
          </a:p>
          <a:p>
            <a:pPr marL="798513" lvl="1" indent="-336550" defTabSz="1219170">
              <a:spcAft>
                <a:spcPts val="600"/>
              </a:spcAft>
              <a:buClr>
                <a:srgbClr val="05416B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kern="0" dirty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T-DM1</a:t>
            </a: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: 6.9 mo (range, 0.7-39.3)</a:t>
            </a:r>
          </a:p>
          <a:p>
            <a:pPr marL="380990" indent="-380990" defTabSz="1219170">
              <a:spcAft>
                <a:spcPts val="600"/>
              </a:spcAft>
              <a:buClr>
                <a:srgbClr val="05416B"/>
              </a:buClr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The most common TEAEs were: </a:t>
            </a:r>
          </a:p>
          <a:p>
            <a:pPr marL="838190" lvl="1" indent="-380990" defTabSz="1219170">
              <a:spcAft>
                <a:spcPts val="600"/>
              </a:spcAft>
              <a:buClr>
                <a:srgbClr val="05416B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kern="0" dirty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T-DXd</a:t>
            </a: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: nausea (77.0%), vomiting (51.8%), and alopecia (39.7%) </a:t>
            </a:r>
          </a:p>
          <a:p>
            <a:pPr marL="838190" lvl="1" indent="-380990" defTabSz="1219170">
              <a:spcAft>
                <a:spcPts val="600"/>
              </a:spcAft>
              <a:buClr>
                <a:srgbClr val="05416B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kern="0" dirty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T-DM1</a:t>
            </a: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: platelet count decreased (43.7%), aspartate aminotransferase increased (41.4%), and nausea (30.3%)</a:t>
            </a:r>
          </a:p>
          <a:p>
            <a:pPr marL="380990" indent="-380990" defTabSz="1219170">
              <a:spcAft>
                <a:spcPts val="600"/>
              </a:spcAft>
              <a:buClr>
                <a:srgbClr val="05416B"/>
              </a:buClr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Any-grade ILD/pneumonitis rate:</a:t>
            </a:r>
          </a:p>
          <a:p>
            <a:pPr marL="838190" lvl="1" indent="-380990" defTabSz="1219170">
              <a:spcAft>
                <a:spcPts val="600"/>
              </a:spcAft>
              <a:buClr>
                <a:srgbClr val="05416B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kern="0" dirty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T-DX</a:t>
            </a: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d: 15.2%</a:t>
            </a:r>
          </a:p>
          <a:p>
            <a:pPr marL="838190" lvl="1" indent="-380990" defTabSz="1219170">
              <a:spcAft>
                <a:spcPts val="600"/>
              </a:spcAft>
              <a:buClr>
                <a:srgbClr val="05416B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kern="0" dirty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T-DM1: </a:t>
            </a: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3.1%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C48E36-3693-655B-2354-2D73059A5BA3}"/>
              </a:ext>
            </a:extLst>
          </p:cNvPr>
          <p:cNvSpPr txBox="1"/>
          <p:nvPr/>
        </p:nvSpPr>
        <p:spPr>
          <a:xfrm>
            <a:off x="232612" y="4451901"/>
            <a:ext cx="850599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ILD, interstitial lung disease; mo, month; T-DM1, t</a:t>
            </a:r>
            <a:r>
              <a:rPr kumimoji="0" lang="en-US" sz="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rastuzumab emtansine; </a:t>
            </a:r>
            <a:r>
              <a: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T-DXd, </a:t>
            </a:r>
            <a:r>
              <a: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t</a:t>
            </a:r>
            <a:r>
              <a:rPr kumimoji="0" lang="en-US" sz="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rastuzumab deruxtecan; 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TEAE, treatment-emergent adverse event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en-US" sz="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Relationship to study drug was determined by the treating investigator. </a:t>
            </a:r>
          </a:p>
        </p:txBody>
      </p:sp>
    </p:spTree>
    <p:extLst>
      <p:ext uri="{BB962C8B-B14F-4D97-AF65-F5344CB8AC3E}">
        <p14:creationId xmlns:p14="http://schemas.microsoft.com/office/powerpoint/2010/main" val="308979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6B8915-3F45-5385-31D9-E32BA21F4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49" y="876300"/>
            <a:ext cx="8551817" cy="2905125"/>
          </a:xfrm>
        </p:spPr>
        <p:txBody>
          <a:bodyPr/>
          <a:lstStyle/>
          <a:p>
            <a:pPr marL="2984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T-DXd demonstrated clinically meaningful and statistically significant improvement in OS over T-DM1, as well as continued PFS benefit, in patients previously treated with trastuzumab and a taxane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T-DXd significantly reduced the risk of death by 36% (HR, 0.64)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mPFS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T-DXd was 4 times longer than with T-DM1 (28.8 months vs 6.8 months)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78.5% of patients experienced a confirmed objective response; 1 in 5 (21.1%) experienced a CR</a:t>
            </a:r>
          </a:p>
          <a:p>
            <a:pPr marL="2984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With a longer treatment duration, T-DXd continues to demonstrate a manageable and tolerable safety profile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were similar rates of grade ≥3 TEAEs with T-DXd and T-DM1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were no grade 4 or 5 adjudicated drug-related ILD/pneumonitis events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1C1DC3-4164-BEE6-8B57-9DCFACBA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1923"/>
            <a:ext cx="5802972" cy="616813"/>
          </a:xfrm>
        </p:spPr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E168A6-02A8-9BAF-EB2E-21569E225D89}"/>
              </a:ext>
            </a:extLst>
          </p:cNvPr>
          <p:cNvSpPr/>
          <p:nvPr/>
        </p:nvSpPr>
        <p:spPr>
          <a:xfrm>
            <a:off x="252549" y="3894905"/>
            <a:ext cx="8638902" cy="687575"/>
          </a:xfrm>
          <a:prstGeom prst="rect">
            <a:avLst/>
          </a:prstGeom>
          <a:solidFill>
            <a:srgbClr val="EDF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indent="0" algn="ctr">
              <a:spcBef>
                <a:spcPts val="600"/>
              </a:spcBef>
            </a:pPr>
            <a:r>
              <a:rPr lang="en-US" sz="1500" b="1" dirty="0">
                <a:solidFill>
                  <a:srgbClr val="00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results demonstrate remarkable OS and PFS benefit with T-DXd, further supporting the use of T-DXd as the second-line standard of care in patients with HER2-positive mBC</a:t>
            </a:r>
            <a:endParaRPr lang="en-US" sz="1500" strike="sngStrike" dirty="0">
              <a:solidFill>
                <a:srgbClr val="0029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1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1405</Words>
  <Application>Microsoft Office PowerPoint</Application>
  <PresentationFormat>On-screen Show (16:9)</PresentationFormat>
  <Paragraphs>152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Lucida Grande</vt:lpstr>
      <vt:lpstr>Wingdings</vt:lpstr>
      <vt:lpstr>Office Theme</vt:lpstr>
      <vt:lpstr>PowerPoint Presentation</vt:lpstr>
      <vt:lpstr>Disclosure Information Press Conference  |  San Antonio Breast Cancer Symposium 2022  </vt:lpstr>
      <vt:lpstr>2L Treatment for HER2-Positive Breast Cancer</vt:lpstr>
      <vt:lpstr>Updated OS Analysis of DESTINY-Breast03</vt:lpstr>
      <vt:lpstr>Key Secondary Endpoint: Overall Survival</vt:lpstr>
      <vt:lpstr>Updated Primary Endpoint: PFS by BICR</vt:lpstr>
      <vt:lpstr>Confirmed ORR and Other Efficacy Endpoints</vt:lpstr>
      <vt:lpstr>Overall Safety Summary</vt:lpstr>
      <vt:lpstr>Conclusions</vt:lpstr>
      <vt:lpstr>Accompanying Manuscript Published in The Lancet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McCullough, John</dc:creator>
  <cp:lastModifiedBy>Gunther, Julia</cp:lastModifiedBy>
  <cp:revision>93</cp:revision>
  <dcterms:created xsi:type="dcterms:W3CDTF">2020-08-11T13:58:13Z</dcterms:created>
  <dcterms:modified xsi:type="dcterms:W3CDTF">2022-12-05T01:59:45Z</dcterms:modified>
</cp:coreProperties>
</file>