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483" r:id="rId5"/>
    <p:sldId id="485" r:id="rId6"/>
    <p:sldId id="487" r:id="rId7"/>
    <p:sldId id="489" r:id="rId8"/>
    <p:sldId id="490" r:id="rId9"/>
    <p:sldId id="491" r:id="rId10"/>
    <p:sldId id="493" r:id="rId11"/>
    <p:sldId id="494" r:id="rId12"/>
    <p:sldId id="496" r:id="rId13"/>
    <p:sldId id="497" r:id="rId14"/>
    <p:sldId id="498" r:id="rId15"/>
    <p:sldId id="500" r:id="rId16"/>
    <p:sldId id="50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5" userDrawn="1">
          <p15:clr>
            <a:srgbClr val="A4A3A4"/>
          </p15:clr>
        </p15:guide>
        <p15:guide id="3" pos="3243" userDrawn="1">
          <p15:clr>
            <a:srgbClr val="A4A3A4"/>
          </p15:clr>
        </p15:guide>
        <p15:guide id="4" orient="horz" pos="275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63E35-C920-93D8-5622-B51810D0DCC0}" name="Helen Heffron" initials="HH" userId="S::helen.heffron@intercomm.co.uk::a06f2b74-c639-418c-b327-cec381b429ce" providerId="AD"/>
  <p188:author id="{77623E45-A2CA-1312-65CE-9342F73B9787}" name="Hannah Wood" initials="HW" userId="S::hannah.wood@intercomm.co.uk::74072c8f-8b8e-4eec-b326-ef6676a09bf3" providerId="AD"/>
  <p188:author id="{C58B4F78-C57F-8622-5B97-E7392974C48C}" name="Juliana Mitchell-Jones" initials="JMJ" userId="S::juliana.mitchell-jones@intercomm.co.uk::e409ad3f-4733-417e-8030-7880eebb1523" providerId="AD"/>
  <p188:author id="{FD32D39B-6849-749D-A093-5598F2E05233}" name="Alice Kirk" initials="AK" userId="Alice Kirk" providerId="None"/>
  <p188:author id="{7B0E9DDC-F069-815D-84B5-8837809BEEFA}" name="Sarah Barber" initials="SB" userId="S::sarah.barber@intercomm.co.uk::a350ee5f-6875-4fe4-ba3e-fc62227174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50"/>
    <a:srgbClr val="E30413"/>
    <a:srgbClr val="2A3279"/>
    <a:srgbClr val="5D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8"/>
    <p:restoredTop sz="94660"/>
  </p:normalViewPr>
  <p:slideViewPr>
    <p:cSldViewPr snapToGrid="0">
      <p:cViewPr varScale="1">
        <p:scale>
          <a:sx n="74" d="100"/>
          <a:sy n="74" d="100"/>
        </p:scale>
        <p:origin x="64" y="280"/>
      </p:cViewPr>
      <p:guideLst>
        <p:guide pos="295"/>
        <p:guide pos="3243"/>
        <p:guide orient="horz" pos="275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AA0D57-ABFF-F842-9489-18243E50E8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E3892-3B4D-9942-81D4-AD555B28B7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29144F-8812-A742-B880-5CC9A7EC4FAA}" type="datetimeFigureOut">
              <a:rPr lang="en-US" smtClean="0"/>
              <a:t>12/7/2022</a:t>
            </a:fld>
            <a:endParaRPr lang="en-US"/>
          </a:p>
        </p:txBody>
      </p:sp>
      <p:sp>
        <p:nvSpPr>
          <p:cNvPr id="4" name="Footer Placeholder 3">
            <a:extLst>
              <a:ext uri="{FF2B5EF4-FFF2-40B4-BE49-F238E27FC236}">
                <a16:creationId xmlns:a16="http://schemas.microsoft.com/office/drawing/2014/main" id="{05642C9F-AA49-B042-ACB2-77FF389501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579821-CE82-704E-B82C-D9679E6826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60D13A-DE82-8247-A2E7-9065B04A4B52}" type="slidenum">
              <a:rPr lang="en-US" smtClean="0"/>
              <a:t>‹#›</a:t>
            </a:fld>
            <a:endParaRPr lang="en-US"/>
          </a:p>
        </p:txBody>
      </p:sp>
    </p:spTree>
    <p:extLst>
      <p:ext uri="{BB962C8B-B14F-4D97-AF65-F5344CB8AC3E}">
        <p14:creationId xmlns:p14="http://schemas.microsoft.com/office/powerpoint/2010/main" val="3846624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C3DF-C11A-0E48-8145-6059CDCA145A}" type="datetimeFigureOut">
              <a:rPr lang="en-US" smtClean="0"/>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4B695-4959-034C-8CA3-8676768617D7}" type="slidenum">
              <a:rPr lang="en-US" smtClean="0"/>
              <a:t>‹#›</a:t>
            </a:fld>
            <a:endParaRPr lang="en-US"/>
          </a:p>
        </p:txBody>
      </p:sp>
    </p:spTree>
    <p:extLst>
      <p:ext uri="{BB962C8B-B14F-4D97-AF65-F5344CB8AC3E}">
        <p14:creationId xmlns:p14="http://schemas.microsoft.com/office/powerpoint/2010/main" val="3986113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4B695-4959-034C-8CA3-8676768617D7}" type="slidenum">
              <a:rPr lang="en-US" smtClean="0"/>
              <a:t>6</a:t>
            </a:fld>
            <a:endParaRPr lang="en-US"/>
          </a:p>
        </p:txBody>
      </p:sp>
    </p:spTree>
    <p:extLst>
      <p:ext uri="{BB962C8B-B14F-4D97-AF65-F5344CB8AC3E}">
        <p14:creationId xmlns:p14="http://schemas.microsoft.com/office/powerpoint/2010/main" val="415084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4B695-4959-034C-8CA3-8676768617D7}" type="slidenum">
              <a:rPr lang="en-US" smtClean="0"/>
              <a:t>7</a:t>
            </a:fld>
            <a:endParaRPr lang="en-US"/>
          </a:p>
        </p:txBody>
      </p:sp>
    </p:spTree>
    <p:extLst>
      <p:ext uri="{BB962C8B-B14F-4D97-AF65-F5344CB8AC3E}">
        <p14:creationId xmlns:p14="http://schemas.microsoft.com/office/powerpoint/2010/main" val="168915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DC278-F11B-A55A-031D-D21D8343C7FE}"/>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650B1-208B-6823-B555-AD3101544D3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Content Placeholder 2">
            <a:extLst>
              <a:ext uri="{FF2B5EF4-FFF2-40B4-BE49-F238E27FC236}">
                <a16:creationId xmlns:a16="http://schemas.microsoft.com/office/drawing/2014/main" id="{EEFF8F6F-CD57-4A4C-A46C-F178B7473D93}"/>
              </a:ext>
            </a:extLst>
          </p:cNvPr>
          <p:cNvSpPr>
            <a:spLocks noGrp="1"/>
          </p:cNvSpPr>
          <p:nvPr>
            <p:ph idx="1"/>
          </p:nvPr>
        </p:nvSpPr>
        <p:spPr>
          <a:xfrm>
            <a:off x="381000" y="1018903"/>
            <a:ext cx="8229600" cy="3466301"/>
          </a:xfrm>
          <a:prstGeom prst="rect">
            <a:avLst/>
          </a:prstGeom>
        </p:spPr>
        <p:txBody>
          <a:bodyPr/>
          <a:lstStyle>
            <a:lvl1pPr marL="342900" indent="-342900">
              <a:lnSpc>
                <a:spcPct val="100000"/>
              </a:lnSpc>
              <a:spcBef>
                <a:spcPts val="900"/>
              </a:spcBef>
              <a:buClr>
                <a:srgbClr val="4DAF46"/>
              </a:buClr>
              <a:buFont typeface="Wingdings" pitchFamily="2" charset="2"/>
              <a:buChar char="§"/>
              <a:defRPr sz="2200">
                <a:latin typeface="Arial" panose="020B0604020202020204" pitchFamily="34" charset="0"/>
                <a:cs typeface="Arial" panose="020B0604020202020204" pitchFamily="34" charset="0"/>
              </a:defRPr>
            </a:lvl1pPr>
            <a:lvl2pPr marL="742950" indent="-285750">
              <a:lnSpc>
                <a:spcPct val="100000"/>
              </a:lnSpc>
              <a:spcBef>
                <a:spcPts val="900"/>
              </a:spcBef>
              <a:buClr>
                <a:srgbClr val="4DAF46"/>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lnSpc>
                <a:spcPct val="100000"/>
              </a:lnSpc>
              <a:spcBef>
                <a:spcPts val="900"/>
              </a:spcBef>
              <a:buClr>
                <a:srgbClr val="4DAF46"/>
              </a:buClr>
              <a:buFont typeface="Wingdings" pitchFamily="2" charset="2"/>
              <a:buChar char="q"/>
              <a:defRPr sz="1800">
                <a:latin typeface="Arial" panose="020B0604020202020204" pitchFamily="34" charset="0"/>
                <a:cs typeface="Arial" panose="020B0604020202020204" pitchFamily="34" charset="0"/>
              </a:defRPr>
            </a:lvl3pPr>
            <a:lvl4pPr marL="1600200" indent="-228600">
              <a:lnSpc>
                <a:spcPct val="100000"/>
              </a:lnSpc>
              <a:spcBef>
                <a:spcPts val="900"/>
              </a:spcBef>
              <a:buClr>
                <a:srgbClr val="4DAF46"/>
              </a:buClr>
              <a:buSzPct val="100000"/>
              <a:buFont typeface="Courier New" panose="02070309020205020404" pitchFamily="49" charset="0"/>
              <a:buChar char="o"/>
              <a:defRPr sz="1600">
                <a:latin typeface="Arial" panose="020B0604020202020204" pitchFamily="34" charset="0"/>
                <a:cs typeface="Arial" panose="020B0604020202020204" pitchFamily="34" charset="0"/>
              </a:defRPr>
            </a:lvl4pPr>
            <a:lvl5pPr marL="2057400" indent="-228600">
              <a:lnSpc>
                <a:spcPct val="100000"/>
              </a:lnSpc>
              <a:spcBef>
                <a:spcPts val="900"/>
              </a:spcBef>
              <a:buClr>
                <a:srgbClr val="4DAF46"/>
              </a:buClr>
              <a:buSzPct val="100000"/>
              <a:buFont typeface="Lucida Grande"/>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D3A0CC44-D3C5-4A46-ACF1-ADFBA933B2AE}"/>
              </a:ext>
            </a:extLst>
          </p:cNvPr>
          <p:cNvSpPr>
            <a:spLocks noGrp="1"/>
          </p:cNvSpPr>
          <p:nvPr>
            <p:ph type="title"/>
          </p:nvPr>
        </p:nvSpPr>
        <p:spPr>
          <a:xfrm>
            <a:off x="381000" y="41483"/>
            <a:ext cx="5802972" cy="616813"/>
          </a:xfrm>
          <a:prstGeom prst="rect">
            <a:avLst/>
          </a:prstGeom>
        </p:spPr>
        <p:txBody>
          <a:bodyPr anchor="b"/>
          <a:lstStyle>
            <a:lvl1pPr algn="l">
              <a:defRPr sz="2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4797456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mc:AlternateContent xmlns:mc="http://schemas.openxmlformats.org/markup-compatibility/2006" xmlns:p14="http://schemas.microsoft.com/office/powerpoint/2010/main">
    <mc:Choice Requires="p14">
      <p:transition p14:dur="0" advTm="10000"/>
    </mc:Choice>
    <mc:Fallback xmlns="">
      <p:transition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8466596-7480-2B4B-8FE1-4DEF74D9E377}"/>
              </a:ext>
            </a:extLst>
          </p:cNvPr>
          <p:cNvSpPr txBox="1">
            <a:spLocks/>
          </p:cNvSpPr>
          <p:nvPr/>
        </p:nvSpPr>
        <p:spPr>
          <a:xfrm>
            <a:off x="306271" y="1705004"/>
            <a:ext cx="8531457" cy="1058334"/>
          </a:xfrm>
          <a:prstGeom prst="rect">
            <a:avLst/>
          </a:prstGeom>
        </p:spPr>
        <p:txBody>
          <a:bodyPr anchor="t" anchorCtr="0">
            <a:normAutofit fontScale="92500"/>
          </a:bodyPr>
          <a:lstStyle>
            <a:lvl1pPr algn="l" defTabSz="457200" rtl="0" eaLnBrk="1" latinLnBrk="0" hangingPunct="1">
              <a:spcBef>
                <a:spcPct val="0"/>
              </a:spcBef>
              <a:buNone/>
              <a:defRPr sz="2000" kern="1200">
                <a:solidFill>
                  <a:schemeClr val="tx1"/>
                </a:solidFill>
                <a:latin typeface="+mj-lt"/>
                <a:ea typeface="+mj-ea"/>
                <a:cs typeface="+mj-cs"/>
              </a:defRPr>
            </a:lvl1pPr>
          </a:lstStyle>
          <a:p>
            <a:r>
              <a:rPr lang="en-US" b="1" err="1">
                <a:latin typeface="Arial" panose="020B0604020202020204" pitchFamily="34" charset="0"/>
                <a:ea typeface="Helvetica Neue" panose="02000503000000020004" pitchFamily="2" charset="0"/>
                <a:cs typeface="Arial" panose="020B0604020202020204" pitchFamily="34" charset="0"/>
              </a:rPr>
              <a:t>Camizestrant</a:t>
            </a:r>
            <a:r>
              <a:rPr lang="en-US" b="1">
                <a:latin typeface="Arial" panose="020B0604020202020204" pitchFamily="34" charset="0"/>
                <a:ea typeface="Helvetica Neue" panose="02000503000000020004" pitchFamily="2" charset="0"/>
                <a:cs typeface="Arial" panose="020B0604020202020204" pitchFamily="34" charset="0"/>
              </a:rPr>
              <a:t>, a next-generation oral SERD </a:t>
            </a:r>
            <a:r>
              <a:rPr lang="en-US" b="1" i="1">
                <a:latin typeface="Arial" panose="020B0604020202020204" pitchFamily="34" charset="0"/>
                <a:ea typeface="Helvetica Neue" panose="02000503000000020004" pitchFamily="2" charset="0"/>
                <a:cs typeface="Arial" panose="020B0604020202020204" pitchFamily="34" charset="0"/>
              </a:rPr>
              <a:t>vs</a:t>
            </a:r>
            <a:r>
              <a:rPr lang="en-US" b="1">
                <a:latin typeface="Arial" panose="020B0604020202020204" pitchFamily="34" charset="0"/>
                <a:ea typeface="Helvetica Neue" panose="02000503000000020004" pitchFamily="2" charset="0"/>
                <a:cs typeface="Arial" panose="020B0604020202020204" pitchFamily="34" charset="0"/>
              </a:rPr>
              <a:t> </a:t>
            </a:r>
            <a:r>
              <a:rPr lang="en-US" b="1" err="1">
                <a:latin typeface="Arial" panose="020B0604020202020204" pitchFamily="34" charset="0"/>
                <a:ea typeface="Helvetica Neue" panose="02000503000000020004" pitchFamily="2" charset="0"/>
                <a:cs typeface="Arial" panose="020B0604020202020204" pitchFamily="34" charset="0"/>
              </a:rPr>
              <a:t>fulvestrant</a:t>
            </a:r>
            <a:r>
              <a:rPr lang="en-US" b="1">
                <a:latin typeface="Arial" panose="020B0604020202020204" pitchFamily="34" charset="0"/>
                <a:ea typeface="Helvetica Neue" panose="02000503000000020004" pitchFamily="2" charset="0"/>
                <a:cs typeface="Arial" panose="020B0604020202020204" pitchFamily="34" charset="0"/>
              </a:rPr>
              <a:t> in post-menopausal women with advanced ER-positive HER2-negative breast cancer: Results of the randomized, multi-dose Phase 2 SERENA-2 trial</a:t>
            </a:r>
            <a:endParaRPr lang="en-US" b="1">
              <a:latin typeface="Arial" panose="020B0604020202020204" pitchFamily="34" charset="0"/>
              <a:cs typeface="Arial" panose="020B0604020202020204" pitchFamily="34" charset="0"/>
            </a:endParaRPr>
          </a:p>
        </p:txBody>
      </p:sp>
      <p:sp>
        <p:nvSpPr>
          <p:cNvPr id="7" name="Body">
            <a:extLst>
              <a:ext uri="{FF2B5EF4-FFF2-40B4-BE49-F238E27FC236}">
                <a16:creationId xmlns:a16="http://schemas.microsoft.com/office/drawing/2014/main" id="{D224545E-AD4F-6F46-AD29-A4D8E6D781B3}"/>
              </a:ext>
            </a:extLst>
          </p:cNvPr>
          <p:cNvSpPr txBox="1">
            <a:spLocks/>
          </p:cNvSpPr>
          <p:nvPr/>
        </p:nvSpPr>
        <p:spPr>
          <a:xfrm>
            <a:off x="306270" y="2679815"/>
            <a:ext cx="8531458" cy="658338"/>
          </a:xfrm>
          <a:prstGeom prst="rect">
            <a:avLst/>
          </a:prstGeom>
        </p:spPr>
        <p:txBody>
          <a:bodyPr>
            <a:noAutofit/>
          </a:bodyPr>
          <a:lstStyle>
            <a:lvl1pPr marL="342900" indent="-342900" algn="l" defTabSz="457200" rtl="0" eaLnBrk="1" latinLnBrk="0" hangingPunct="1">
              <a:spcBef>
                <a:spcPct val="20000"/>
              </a:spcBef>
              <a:buClr>
                <a:schemeClr val="accent1"/>
              </a:buClr>
              <a:buSzPct val="100000"/>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00000"/>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0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50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5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Mafalda Oliveira,</a:t>
            </a:r>
            <a:r>
              <a:rPr lang="en-US" sz="900" b="0" i="0"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Denys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Pominchuk</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2</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Zbigniew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Nowecki</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3</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Erika Hamilton,</a:t>
            </a:r>
            <a:r>
              <a:rPr lang="en-US" sz="900" b="0" i="0"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4</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Yaroslav</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Kulyaba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5</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,Timur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Andabekov</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6</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b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b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Yevhen</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Hotko</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7</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Tamar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Melkadze</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Gia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Nemsadze</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9</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Patrick Neven,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10</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Yuriy</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Semegen</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11</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Vladimir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Vladimirov</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12</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b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b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Claudio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Zamagni</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13</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Hannelore Denys, 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14</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Frédéric Forget,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15</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Zsolt</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Horvath, 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16</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Alfiya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Nesterova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17</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a:t>
            </a:r>
            <a:r>
              <a:rPr lang="en-US" sz="900" b="0" i="0"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Maxine Bennett,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Bistra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Kirova, MBChB, MSc</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19</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Teresa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Klinowska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20</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Justin P O Lindemann, MBChB, MB</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Delphine Lissa, PharmD,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Alastair Mathewson,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Christopher J Morrow,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18</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Zuzana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Traugottova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21</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Ruaan</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van Zyl, PhD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22</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Ekaterine</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a:t>
            </a:r>
            <a:r>
              <a:rPr lang="en-US" sz="900" b="0" i="1" u="none" strike="noStrike" err="1">
                <a:solidFill>
                  <a:srgbClr val="000000"/>
                </a:solidFill>
                <a:effectLst/>
                <a:latin typeface="Arial" panose="020B0604020202020204" pitchFamily="34" charset="0"/>
                <a:ea typeface="Helvetica Neue" panose="02000503000000020004" pitchFamily="2" charset="0"/>
                <a:cs typeface="Arial" panose="020B0604020202020204" pitchFamily="34" charset="0"/>
              </a:rPr>
              <a:t>Arkania</a:t>
            </a:r>
            <a:r>
              <a:rPr lang="en-US" sz="900" b="0" i="1" u="none" strike="noStrike">
                <a:solidFill>
                  <a:srgbClr val="000000"/>
                </a:solidFill>
                <a:effectLst/>
                <a:latin typeface="Arial" panose="020B0604020202020204" pitchFamily="34" charset="0"/>
                <a:ea typeface="Helvetica Neue" panose="02000503000000020004" pitchFamily="2" charset="0"/>
                <a:cs typeface="Arial" panose="020B0604020202020204" pitchFamily="34" charset="0"/>
              </a:rPr>
              <a:t>, MD</a:t>
            </a:r>
            <a:r>
              <a:rPr lang="en-US" sz="900" b="0" i="1" u="none" strike="noStrike" baseline="30000">
                <a:solidFill>
                  <a:srgbClr val="000000"/>
                </a:solidFill>
                <a:effectLst/>
                <a:latin typeface="Arial" panose="020B0604020202020204" pitchFamily="34" charset="0"/>
                <a:ea typeface="Helvetica Neue" panose="02000503000000020004" pitchFamily="2" charset="0"/>
                <a:cs typeface="Arial" panose="020B0604020202020204" pitchFamily="34" charset="0"/>
              </a:rPr>
              <a:t>23</a:t>
            </a:r>
          </a:p>
          <a:p>
            <a:pPr marL="0" indent="0">
              <a:buNone/>
            </a:pPr>
            <a:endParaRPr lang="en-US" sz="1000" i="1" baseline="3000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marL="0" indent="0">
              <a:buNone/>
            </a:pPr>
            <a:r>
              <a:rPr lang="en-US" sz="700" baseline="30000">
                <a:effectLst/>
                <a:latin typeface="Arial" panose="020B0604020202020204" pitchFamily="34" charset="0"/>
                <a:ea typeface="Helvetica Neue" panose="02000503000000020004" pitchFamily="2" charset="0"/>
                <a:cs typeface="Arial" panose="020B0604020202020204" pitchFamily="34" charset="0"/>
              </a:rPr>
              <a:t>1</a:t>
            </a:r>
            <a:r>
              <a:rPr lang="en-US" sz="700">
                <a:effectLst/>
                <a:latin typeface="Arial" panose="020B0604020202020204" pitchFamily="34" charset="0"/>
                <a:ea typeface="Helvetica Neue" panose="02000503000000020004" pitchFamily="2" charset="0"/>
                <a:cs typeface="Arial" panose="020B0604020202020204" pitchFamily="34" charset="0"/>
              </a:rPr>
              <a:t>Medical Oncology Department, </a:t>
            </a:r>
            <a:r>
              <a:rPr lang="en-US" sz="700" err="1">
                <a:effectLst/>
                <a:latin typeface="Arial" panose="020B0604020202020204" pitchFamily="34" charset="0"/>
                <a:ea typeface="Helvetica Neue" panose="02000503000000020004" pitchFamily="2" charset="0"/>
                <a:cs typeface="Arial" panose="020B0604020202020204" pitchFamily="34" charset="0"/>
              </a:rPr>
              <a:t>Vall</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d’Hebron</a:t>
            </a:r>
            <a:r>
              <a:rPr lang="en-US" sz="700">
                <a:effectLst/>
                <a:latin typeface="Arial" panose="020B0604020202020204" pitchFamily="34" charset="0"/>
                <a:ea typeface="Helvetica Neue" panose="02000503000000020004" pitchFamily="2" charset="0"/>
                <a:cs typeface="Arial" panose="020B0604020202020204" pitchFamily="34" charset="0"/>
              </a:rPr>
              <a:t> University Hospital and Breast Cancer Group, </a:t>
            </a:r>
            <a:r>
              <a:rPr lang="en-US" sz="700" err="1">
                <a:effectLst/>
                <a:latin typeface="Arial" panose="020B0604020202020204" pitchFamily="34" charset="0"/>
                <a:ea typeface="Helvetica Neue" panose="02000503000000020004" pitchFamily="2" charset="0"/>
                <a:cs typeface="Arial" panose="020B0604020202020204" pitchFamily="34" charset="0"/>
              </a:rPr>
              <a:t>Vall</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d'Hebron</a:t>
            </a:r>
            <a:r>
              <a:rPr lang="en-US" sz="700">
                <a:effectLst/>
                <a:latin typeface="Arial" panose="020B0604020202020204" pitchFamily="34" charset="0"/>
                <a:ea typeface="Helvetica Neue" panose="02000503000000020004" pitchFamily="2" charset="0"/>
                <a:cs typeface="Arial" panose="020B0604020202020204" pitchFamily="34" charset="0"/>
              </a:rPr>
              <a:t> Institute of Oncology, Barcelona, Spain; </a:t>
            </a:r>
            <a:r>
              <a:rPr lang="en-US" sz="700" baseline="30000">
                <a:effectLst/>
                <a:latin typeface="Arial" panose="020B0604020202020204" pitchFamily="34" charset="0"/>
                <a:ea typeface="Helvetica Neue" panose="02000503000000020004" pitchFamily="2" charset="0"/>
                <a:cs typeface="Arial" panose="020B0604020202020204" pitchFamily="34" charset="0"/>
              </a:rPr>
              <a:t>2</a:t>
            </a:r>
            <a:r>
              <a:rPr lang="en-US" sz="700">
                <a:effectLst/>
                <a:latin typeface="Arial" panose="020B0604020202020204" pitchFamily="34" charset="0"/>
                <a:ea typeface="Helvetica Neue" panose="02000503000000020004" pitchFamily="2" charset="0"/>
                <a:cs typeface="Arial" panose="020B0604020202020204" pitchFamily="34" charset="0"/>
              </a:rPr>
              <a:t>Medical Center Verum, Kyiv, Ukraine; </a:t>
            </a:r>
            <a:r>
              <a:rPr lang="en-US" sz="700" baseline="30000">
                <a:effectLst/>
                <a:latin typeface="Arial" panose="020B0604020202020204" pitchFamily="34" charset="0"/>
                <a:ea typeface="Helvetica Neue" panose="02000503000000020004" pitchFamily="2" charset="0"/>
                <a:cs typeface="Arial" panose="020B0604020202020204" pitchFamily="34" charset="0"/>
              </a:rPr>
              <a:t>3</a:t>
            </a:r>
            <a:r>
              <a:rPr lang="en-US" sz="700">
                <a:effectLst/>
                <a:latin typeface="Arial" panose="020B0604020202020204" pitchFamily="34" charset="0"/>
                <a:ea typeface="Helvetica Neue" panose="02000503000000020004" pitchFamily="2" charset="0"/>
                <a:cs typeface="Arial" panose="020B0604020202020204" pitchFamily="34" charset="0"/>
              </a:rPr>
              <a:t>The Maria </a:t>
            </a:r>
            <a:r>
              <a:rPr lang="en-US" sz="700" err="1">
                <a:effectLst/>
                <a:latin typeface="Arial" panose="020B0604020202020204" pitchFamily="34" charset="0"/>
                <a:ea typeface="Helvetica Neue" panose="02000503000000020004" pitchFamily="2" charset="0"/>
                <a:cs typeface="Arial" panose="020B0604020202020204" pitchFamily="34" charset="0"/>
              </a:rPr>
              <a:t>Sklodowska</a:t>
            </a:r>
            <a:r>
              <a:rPr lang="en-US" sz="700">
                <a:effectLst/>
                <a:latin typeface="Arial" panose="020B0604020202020204" pitchFamily="34" charset="0"/>
                <a:ea typeface="Helvetica Neue" panose="02000503000000020004" pitchFamily="2" charset="0"/>
                <a:cs typeface="Arial" panose="020B0604020202020204" pitchFamily="34" charset="0"/>
              </a:rPr>
              <a:t> Curie Memorial Cancer Center and Institute of Oncology, Warsaw, Poland; </a:t>
            </a:r>
            <a:r>
              <a:rPr lang="en-US" sz="700" baseline="30000">
                <a:effectLst/>
                <a:latin typeface="Arial" panose="020B0604020202020204" pitchFamily="34" charset="0"/>
                <a:ea typeface="Helvetica Neue" panose="02000503000000020004" pitchFamily="2" charset="0"/>
                <a:cs typeface="Arial" panose="020B0604020202020204" pitchFamily="34" charset="0"/>
              </a:rPr>
              <a:t>4</a:t>
            </a:r>
            <a:r>
              <a:rPr lang="en-US" sz="700">
                <a:effectLst/>
                <a:latin typeface="Arial" panose="020B0604020202020204" pitchFamily="34" charset="0"/>
                <a:ea typeface="Helvetica Neue" panose="02000503000000020004" pitchFamily="2" charset="0"/>
                <a:cs typeface="Arial" panose="020B0604020202020204" pitchFamily="34" charset="0"/>
              </a:rPr>
              <a:t>Sarah Cannon Research Institute/Tennessee Oncology, Nashville, TN, USA; </a:t>
            </a:r>
            <a:r>
              <a:rPr lang="en-US" sz="700" baseline="30000">
                <a:effectLst/>
                <a:latin typeface="Arial" panose="020B0604020202020204" pitchFamily="34" charset="0"/>
                <a:ea typeface="Helvetica Neue" panose="02000503000000020004" pitchFamily="2" charset="0"/>
                <a:cs typeface="Arial" panose="020B0604020202020204" pitchFamily="34" charset="0"/>
              </a:rPr>
              <a:t>5</a:t>
            </a:r>
            <a:r>
              <a:rPr lang="en-US" sz="700">
                <a:effectLst/>
                <a:latin typeface="Arial" panose="020B0604020202020204" pitchFamily="34" charset="0"/>
                <a:ea typeface="Helvetica Neue" panose="02000503000000020004" pitchFamily="2" charset="0"/>
                <a:cs typeface="Arial" panose="020B0604020202020204" pitchFamily="34" charset="0"/>
              </a:rPr>
              <a:t>Makiivka City Hospital of Donetsk Region, </a:t>
            </a:r>
            <a:r>
              <a:rPr lang="en-US" sz="700" err="1">
                <a:effectLst/>
                <a:latin typeface="Arial" panose="020B0604020202020204" pitchFamily="34" charset="0"/>
                <a:ea typeface="Helvetica Neue" panose="02000503000000020004" pitchFamily="2" charset="0"/>
                <a:cs typeface="Arial" panose="020B0604020202020204" pitchFamily="34" charset="0"/>
              </a:rPr>
              <a:t>Makiivka</a:t>
            </a:r>
            <a:r>
              <a:rPr lang="en-US" sz="700">
                <a:effectLst/>
                <a:latin typeface="Arial" panose="020B0604020202020204" pitchFamily="34" charset="0"/>
                <a:ea typeface="Helvetica Neue" panose="02000503000000020004" pitchFamily="2" charset="0"/>
                <a:cs typeface="Arial" panose="020B0604020202020204" pitchFamily="34" charset="0"/>
              </a:rPr>
              <a:t>, Ukraine; </a:t>
            </a:r>
            <a:r>
              <a:rPr lang="en-US" sz="700" baseline="30000">
                <a:effectLst/>
                <a:latin typeface="Arial" panose="020B0604020202020204" pitchFamily="34" charset="0"/>
                <a:ea typeface="Helvetica Neue" panose="02000503000000020004" pitchFamily="2" charset="0"/>
                <a:cs typeface="Arial" panose="020B0604020202020204" pitchFamily="34" charset="0"/>
              </a:rPr>
              <a:t>6</a:t>
            </a:r>
            <a:r>
              <a:rPr lang="en-US" sz="700">
                <a:effectLst/>
                <a:latin typeface="Arial" panose="020B0604020202020204" pitchFamily="34" charset="0"/>
                <a:ea typeface="Helvetica Neue" panose="02000503000000020004" pitchFamily="2" charset="0"/>
                <a:cs typeface="Arial" panose="020B0604020202020204" pitchFamily="34" charset="0"/>
              </a:rPr>
              <a:t>AV Medical Group, St Petersburg, Russian Federation; </a:t>
            </a:r>
            <a:r>
              <a:rPr lang="en-US" sz="700" baseline="30000">
                <a:effectLst/>
                <a:latin typeface="Arial" panose="020B0604020202020204" pitchFamily="34" charset="0"/>
                <a:ea typeface="Helvetica Neue" panose="02000503000000020004" pitchFamily="2" charset="0"/>
                <a:cs typeface="Arial" panose="020B0604020202020204" pitchFamily="34" charset="0"/>
              </a:rPr>
              <a:t>7</a:t>
            </a:r>
            <a:r>
              <a:rPr lang="en-US" sz="700">
                <a:effectLst/>
                <a:latin typeface="Arial" panose="020B0604020202020204" pitchFamily="34" charset="0"/>
                <a:ea typeface="Helvetica Neue" panose="02000503000000020004" pitchFamily="2" charset="0"/>
                <a:cs typeface="Arial" panose="020B0604020202020204" pitchFamily="34" charset="0"/>
              </a:rPr>
              <a:t>Central City Hospital, </a:t>
            </a:r>
            <a:r>
              <a:rPr lang="en-US" sz="700" err="1">
                <a:effectLst/>
                <a:latin typeface="Arial" panose="020B0604020202020204" pitchFamily="34" charset="0"/>
                <a:ea typeface="Helvetica Neue" panose="02000503000000020004" pitchFamily="2" charset="0"/>
                <a:cs typeface="Arial" panose="020B0604020202020204" pitchFamily="34" charset="0"/>
              </a:rPr>
              <a:t>Uzhgorod</a:t>
            </a:r>
            <a:r>
              <a:rPr lang="en-US" sz="700">
                <a:effectLst/>
                <a:latin typeface="Arial" panose="020B0604020202020204" pitchFamily="34" charset="0"/>
                <a:ea typeface="Helvetica Neue" panose="02000503000000020004" pitchFamily="2" charset="0"/>
                <a:cs typeface="Arial" panose="020B0604020202020204" pitchFamily="34" charset="0"/>
              </a:rPr>
              <a:t> National University, </a:t>
            </a:r>
            <a:r>
              <a:rPr lang="en-US" sz="700" err="1">
                <a:effectLst/>
                <a:latin typeface="Arial" panose="020B0604020202020204" pitchFamily="34" charset="0"/>
                <a:ea typeface="Helvetica Neue" panose="02000503000000020004" pitchFamily="2" charset="0"/>
                <a:cs typeface="Arial" panose="020B0604020202020204" pitchFamily="34" charset="0"/>
              </a:rPr>
              <a:t>Uzhgorod</a:t>
            </a:r>
            <a:r>
              <a:rPr lang="en-US" sz="700">
                <a:effectLst/>
                <a:latin typeface="Arial" panose="020B0604020202020204" pitchFamily="34" charset="0"/>
                <a:ea typeface="Helvetica Neue" panose="02000503000000020004" pitchFamily="2" charset="0"/>
                <a:cs typeface="Arial" panose="020B0604020202020204" pitchFamily="34" charset="0"/>
              </a:rPr>
              <a:t>, Ukraine; </a:t>
            </a:r>
            <a:r>
              <a:rPr lang="en-US" sz="700" baseline="30000">
                <a:effectLst/>
                <a:latin typeface="Arial" panose="020B0604020202020204" pitchFamily="34" charset="0"/>
                <a:ea typeface="Helvetica Neue" panose="02000503000000020004" pitchFamily="2" charset="0"/>
                <a:cs typeface="Arial" panose="020B0604020202020204" pitchFamily="34" charset="0"/>
              </a:rPr>
              <a:t>8</a:t>
            </a:r>
            <a:r>
              <a:rPr lang="en-US" sz="700">
                <a:effectLst/>
                <a:latin typeface="Arial" panose="020B0604020202020204" pitchFamily="34" charset="0"/>
                <a:ea typeface="Helvetica Neue" panose="02000503000000020004" pitchFamily="2" charset="0"/>
                <a:cs typeface="Arial" panose="020B0604020202020204" pitchFamily="34" charset="0"/>
              </a:rPr>
              <a:t>Oncology and Hematology Department, Academician </a:t>
            </a:r>
            <a:r>
              <a:rPr lang="en-US" sz="700" err="1">
                <a:effectLst/>
                <a:latin typeface="Arial" panose="020B0604020202020204" pitchFamily="34" charset="0"/>
                <a:ea typeface="Helvetica Neue" panose="02000503000000020004" pitchFamily="2" charset="0"/>
                <a:cs typeface="Arial" panose="020B0604020202020204" pitchFamily="34" charset="0"/>
              </a:rPr>
              <a:t>Fridon</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Todua</a:t>
            </a:r>
            <a:r>
              <a:rPr lang="en-US" sz="700">
                <a:effectLst/>
                <a:latin typeface="Arial" panose="020B0604020202020204" pitchFamily="34" charset="0"/>
                <a:ea typeface="Helvetica Neue" panose="02000503000000020004" pitchFamily="2" charset="0"/>
                <a:cs typeface="Arial" panose="020B0604020202020204" pitchFamily="34" charset="0"/>
              </a:rPr>
              <a:t> Medical Center – Research Institute of Clinical Medicine Tbilisi, Georgia; </a:t>
            </a:r>
            <a:r>
              <a:rPr lang="en-US" sz="700" baseline="30000">
                <a:effectLst/>
                <a:latin typeface="Arial" panose="020B0604020202020204" pitchFamily="34" charset="0"/>
                <a:ea typeface="Helvetica Neue" panose="02000503000000020004" pitchFamily="2" charset="0"/>
                <a:cs typeface="Arial" panose="020B0604020202020204" pitchFamily="34" charset="0"/>
              </a:rPr>
              <a:t>9</a:t>
            </a:r>
            <a:r>
              <a:rPr lang="en-US" sz="700">
                <a:effectLst/>
                <a:latin typeface="Arial" panose="020B0604020202020204" pitchFamily="34" charset="0"/>
                <a:ea typeface="Helvetica Neue" panose="02000503000000020004" pitchFamily="2" charset="0"/>
                <a:cs typeface="Arial" panose="020B0604020202020204" pitchFamily="34" charset="0"/>
              </a:rPr>
              <a:t>The Institute of Clinical Oncology, Tbilisi, Georgia; </a:t>
            </a:r>
            <a:r>
              <a:rPr lang="en-US" sz="700" baseline="30000">
                <a:effectLst/>
                <a:latin typeface="Arial" panose="020B0604020202020204" pitchFamily="34" charset="0"/>
                <a:ea typeface="Helvetica Neue" panose="02000503000000020004" pitchFamily="2" charset="0"/>
                <a:cs typeface="Arial" panose="020B0604020202020204" pitchFamily="34" charset="0"/>
              </a:rPr>
              <a:t>10</a:t>
            </a:r>
            <a:r>
              <a:rPr lang="en-US" sz="700">
                <a:effectLst/>
                <a:latin typeface="Arial" panose="020B0604020202020204" pitchFamily="34" charset="0"/>
                <a:ea typeface="Helvetica Neue" panose="02000503000000020004" pitchFamily="2" charset="0"/>
                <a:cs typeface="Arial" panose="020B0604020202020204" pitchFamily="34" charset="0"/>
              </a:rPr>
              <a:t>Multidisciplinary Breast Center, University Hospitals Leuven – Campus </a:t>
            </a:r>
            <a:r>
              <a:rPr lang="en-US" sz="700" err="1">
                <a:effectLst/>
                <a:latin typeface="Arial" panose="020B0604020202020204" pitchFamily="34" charset="0"/>
                <a:ea typeface="Helvetica Neue" panose="02000503000000020004" pitchFamily="2" charset="0"/>
                <a:cs typeface="Arial" panose="020B0604020202020204" pitchFamily="34" charset="0"/>
              </a:rPr>
              <a:t>Gasthuisberg</a:t>
            </a:r>
            <a:r>
              <a:rPr lang="en-US" sz="700">
                <a:effectLst/>
                <a:latin typeface="Arial" panose="020B0604020202020204" pitchFamily="34" charset="0"/>
                <a:ea typeface="Helvetica Neue" panose="02000503000000020004" pitchFamily="2" charset="0"/>
                <a:cs typeface="Arial" panose="020B0604020202020204" pitchFamily="34" charset="0"/>
              </a:rPr>
              <a:t>, Leuven, Belgium; </a:t>
            </a:r>
            <a:r>
              <a:rPr lang="en-US" sz="700" baseline="30000">
                <a:effectLst/>
                <a:latin typeface="Arial" panose="020B0604020202020204" pitchFamily="34" charset="0"/>
                <a:ea typeface="Helvetica Neue" panose="02000503000000020004" pitchFamily="2" charset="0"/>
                <a:cs typeface="Arial" panose="020B0604020202020204" pitchFamily="34" charset="0"/>
              </a:rPr>
              <a:t>11</a:t>
            </a:r>
            <a:r>
              <a:rPr lang="en-US" sz="700">
                <a:effectLst/>
                <a:latin typeface="Arial" panose="020B0604020202020204" pitchFamily="34" charset="0"/>
                <a:ea typeface="Helvetica Neue" panose="02000503000000020004" pitchFamily="2" charset="0"/>
                <a:cs typeface="Arial" panose="020B0604020202020204" pitchFamily="34" charset="0"/>
              </a:rPr>
              <a:t>Bukovynsky Clinical Oncology Center, Chernivtsi, Ukraine; </a:t>
            </a:r>
            <a:r>
              <a:rPr lang="en-US" sz="700" baseline="30000">
                <a:effectLst/>
                <a:latin typeface="Arial" panose="020B0604020202020204" pitchFamily="34" charset="0"/>
                <a:ea typeface="Helvetica Neue" panose="02000503000000020004" pitchFamily="2" charset="0"/>
                <a:cs typeface="Arial" panose="020B0604020202020204" pitchFamily="34" charset="0"/>
              </a:rPr>
              <a:t>12</a:t>
            </a:r>
            <a:r>
              <a:rPr lang="en-US" sz="700">
                <a:effectLst/>
                <a:latin typeface="Arial" panose="020B0604020202020204" pitchFamily="34" charset="0"/>
                <a:ea typeface="Helvetica Neue" panose="02000503000000020004" pitchFamily="2" charset="0"/>
                <a:cs typeface="Arial" panose="020B0604020202020204" pitchFamily="34" charset="0"/>
              </a:rPr>
              <a:t>Pyatigorsky Oncology Dispensary, Pyatigorsk, Russia; </a:t>
            </a:r>
            <a:r>
              <a:rPr lang="en-US" sz="700" baseline="30000">
                <a:effectLst/>
                <a:latin typeface="Arial" panose="020B0604020202020204" pitchFamily="34" charset="0"/>
                <a:ea typeface="Helvetica Neue" panose="02000503000000020004" pitchFamily="2" charset="0"/>
                <a:cs typeface="Arial" panose="020B0604020202020204" pitchFamily="34" charset="0"/>
              </a:rPr>
              <a:t>13</a:t>
            </a:r>
            <a:r>
              <a:rPr lang="en-US" sz="700">
                <a:effectLst/>
                <a:latin typeface="Arial" panose="020B0604020202020204" pitchFamily="34" charset="0"/>
                <a:ea typeface="Helvetica Neue" panose="02000503000000020004" pitchFamily="2" charset="0"/>
                <a:cs typeface="Arial" panose="020B0604020202020204" pitchFamily="34" charset="0"/>
              </a:rPr>
              <a:t>IRCCS </a:t>
            </a:r>
            <a:r>
              <a:rPr lang="en-US" sz="700" err="1">
                <a:effectLst/>
                <a:latin typeface="Arial" panose="020B0604020202020204" pitchFamily="34" charset="0"/>
                <a:ea typeface="Helvetica Neue" panose="02000503000000020004" pitchFamily="2" charset="0"/>
                <a:cs typeface="Arial" panose="020B0604020202020204" pitchFamily="34" charset="0"/>
              </a:rPr>
              <a:t>Azienda</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Ospedaliero-Universitaria</a:t>
            </a:r>
            <a:r>
              <a:rPr lang="en-US" sz="700">
                <a:effectLst/>
                <a:latin typeface="Arial" panose="020B0604020202020204" pitchFamily="34" charset="0"/>
                <a:ea typeface="Helvetica Neue" panose="02000503000000020004" pitchFamily="2" charset="0"/>
                <a:cs typeface="Arial" panose="020B0604020202020204" pitchFamily="34" charset="0"/>
              </a:rPr>
              <a:t> di Bologna, Bologna, Italy; </a:t>
            </a:r>
            <a:r>
              <a:rPr lang="en-US" sz="700" baseline="30000">
                <a:effectLst/>
                <a:latin typeface="Arial" panose="020B0604020202020204" pitchFamily="34" charset="0"/>
                <a:ea typeface="Helvetica Neue" panose="02000503000000020004" pitchFamily="2" charset="0"/>
                <a:cs typeface="Arial" panose="020B0604020202020204" pitchFamily="34" charset="0"/>
              </a:rPr>
              <a:t>14</a:t>
            </a:r>
            <a:r>
              <a:rPr lang="en-US" sz="700">
                <a:effectLst/>
                <a:latin typeface="Arial" panose="020B0604020202020204" pitchFamily="34" charset="0"/>
                <a:ea typeface="Helvetica Neue" panose="02000503000000020004" pitchFamily="2" charset="0"/>
                <a:cs typeface="Arial" panose="020B0604020202020204" pitchFamily="34" charset="0"/>
              </a:rPr>
              <a:t>Department of Medical Oncology, Ghent University Hospital, Belgium; </a:t>
            </a:r>
            <a:r>
              <a:rPr lang="en-US" sz="700" baseline="30000">
                <a:effectLst/>
                <a:latin typeface="Arial" panose="020B0604020202020204" pitchFamily="34" charset="0"/>
                <a:ea typeface="Helvetica Neue" panose="02000503000000020004" pitchFamily="2" charset="0"/>
                <a:cs typeface="Arial" panose="020B0604020202020204" pitchFamily="34" charset="0"/>
              </a:rPr>
              <a:t>15</a:t>
            </a:r>
            <a:r>
              <a:rPr lang="en-US" sz="700">
                <a:effectLst/>
                <a:latin typeface="Arial" panose="020B0604020202020204" pitchFamily="34" charset="0"/>
                <a:ea typeface="Helvetica Neue" panose="02000503000000020004" pitchFamily="2" charset="0"/>
                <a:cs typeface="Arial" panose="020B0604020202020204" pitchFamily="34" charset="0"/>
              </a:rPr>
              <a:t>Centre </a:t>
            </a:r>
            <a:r>
              <a:rPr lang="en-US" sz="700" err="1">
                <a:effectLst/>
                <a:latin typeface="Arial" panose="020B0604020202020204" pitchFamily="34" charset="0"/>
                <a:ea typeface="Helvetica Neue" panose="02000503000000020004" pitchFamily="2" charset="0"/>
                <a:cs typeface="Arial" panose="020B0604020202020204" pitchFamily="34" charset="0"/>
              </a:rPr>
              <a:t>Hospitalier</a:t>
            </a:r>
            <a:r>
              <a:rPr lang="en-US" sz="700">
                <a:effectLst/>
                <a:latin typeface="Arial" panose="020B0604020202020204" pitchFamily="34" charset="0"/>
                <a:ea typeface="Helvetica Neue" panose="02000503000000020004" pitchFamily="2" charset="0"/>
                <a:cs typeface="Arial" panose="020B0604020202020204" pitchFamily="34" charset="0"/>
              </a:rPr>
              <a:t> de </a:t>
            </a:r>
            <a:r>
              <a:rPr lang="en-US" sz="700" err="1">
                <a:effectLst/>
                <a:latin typeface="Arial" panose="020B0604020202020204" pitchFamily="34" charset="0"/>
                <a:ea typeface="Helvetica Neue" panose="02000503000000020004" pitchFamily="2" charset="0"/>
                <a:cs typeface="Arial" panose="020B0604020202020204" pitchFamily="34" charset="0"/>
              </a:rPr>
              <a:t>l'Ardenne</a:t>
            </a:r>
            <a:r>
              <a:rPr lang="en-US" sz="700">
                <a:effectLst/>
                <a:latin typeface="Arial" panose="020B0604020202020204" pitchFamily="34" charset="0"/>
                <a:ea typeface="Helvetica Neue" panose="02000503000000020004" pitchFamily="2" charset="0"/>
                <a:cs typeface="Arial" panose="020B0604020202020204" pitchFamily="34" charset="0"/>
              </a:rPr>
              <a:t>-Site de </a:t>
            </a:r>
            <a:r>
              <a:rPr lang="en-US" sz="700" err="1">
                <a:effectLst/>
                <a:latin typeface="Arial" panose="020B0604020202020204" pitchFamily="34" charset="0"/>
                <a:ea typeface="Helvetica Neue" panose="02000503000000020004" pitchFamily="2" charset="0"/>
                <a:cs typeface="Arial" panose="020B0604020202020204" pitchFamily="34" charset="0"/>
              </a:rPr>
              <a:t>Libramont</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Libramont-Chevigny</a:t>
            </a:r>
            <a:r>
              <a:rPr lang="en-US" sz="700">
                <a:effectLst/>
                <a:latin typeface="Arial" panose="020B0604020202020204" pitchFamily="34" charset="0"/>
                <a:ea typeface="Helvetica Neue" panose="02000503000000020004" pitchFamily="2" charset="0"/>
                <a:cs typeface="Arial" panose="020B0604020202020204" pitchFamily="34" charset="0"/>
              </a:rPr>
              <a:t>, Belgium; </a:t>
            </a:r>
            <a:r>
              <a:rPr lang="en-US" sz="700" baseline="30000">
                <a:effectLst/>
                <a:latin typeface="Arial" panose="020B0604020202020204" pitchFamily="34" charset="0"/>
                <a:ea typeface="Helvetica Neue" panose="02000503000000020004" pitchFamily="2" charset="0"/>
                <a:cs typeface="Arial" panose="020B0604020202020204" pitchFamily="34" charset="0"/>
              </a:rPr>
              <a:t>16</a:t>
            </a:r>
            <a:r>
              <a:rPr lang="en-US" sz="700">
                <a:effectLst/>
                <a:latin typeface="Arial" panose="020B0604020202020204" pitchFamily="34" charset="0"/>
                <a:ea typeface="Helvetica Neue" panose="02000503000000020004" pitchFamily="2" charset="0"/>
                <a:cs typeface="Arial" panose="020B0604020202020204" pitchFamily="34" charset="0"/>
              </a:rPr>
              <a:t>Center of </a:t>
            </a:r>
            <a:r>
              <a:rPr lang="en-US" sz="700" err="1">
                <a:effectLst/>
                <a:latin typeface="Arial" panose="020B0604020202020204" pitchFamily="34" charset="0"/>
                <a:ea typeface="Helvetica Neue" panose="02000503000000020004" pitchFamily="2" charset="0"/>
                <a:cs typeface="Arial" panose="020B0604020202020204" pitchFamily="34" charset="0"/>
              </a:rPr>
              <a:t>Oncoradiology</a:t>
            </a:r>
            <a:r>
              <a:rPr lang="en-US" sz="700">
                <a:effectLst/>
                <a:latin typeface="Arial" panose="020B0604020202020204" pitchFamily="34" charset="0"/>
                <a:ea typeface="Helvetica Neue" panose="02000503000000020004" pitchFamily="2" charset="0"/>
                <a:cs typeface="Arial" panose="020B0604020202020204" pitchFamily="34" charset="0"/>
              </a:rPr>
              <a:t>, </a:t>
            </a:r>
            <a:r>
              <a:rPr lang="en-US" sz="700" err="1">
                <a:effectLst/>
                <a:latin typeface="Arial" panose="020B0604020202020204" pitchFamily="34" charset="0"/>
                <a:ea typeface="Helvetica Neue" panose="02000503000000020004" pitchFamily="2" charset="0"/>
                <a:cs typeface="Arial" panose="020B0604020202020204" pitchFamily="34" charset="0"/>
              </a:rPr>
              <a:t>Bács-Kiskun</a:t>
            </a:r>
            <a:r>
              <a:rPr lang="en-US" sz="700">
                <a:effectLst/>
                <a:latin typeface="Arial" panose="020B0604020202020204" pitchFamily="34" charset="0"/>
                <a:ea typeface="Helvetica Neue" panose="02000503000000020004" pitchFamily="2" charset="0"/>
                <a:cs typeface="Arial" panose="020B0604020202020204" pitchFamily="34" charset="0"/>
              </a:rPr>
              <a:t> County Teaching Hospital, </a:t>
            </a:r>
            <a:r>
              <a:rPr lang="en-US" sz="700" err="1">
                <a:effectLst/>
                <a:latin typeface="Arial" panose="020B0604020202020204" pitchFamily="34" charset="0"/>
                <a:ea typeface="Helvetica Neue" panose="02000503000000020004" pitchFamily="2" charset="0"/>
                <a:cs typeface="Arial" panose="020B0604020202020204" pitchFamily="34" charset="0"/>
              </a:rPr>
              <a:t>Kecskemét</a:t>
            </a:r>
            <a:r>
              <a:rPr lang="en-US" sz="700">
                <a:effectLst/>
                <a:latin typeface="Arial" panose="020B0604020202020204" pitchFamily="34" charset="0"/>
                <a:ea typeface="Helvetica Neue" panose="02000503000000020004" pitchFamily="2" charset="0"/>
                <a:cs typeface="Arial" panose="020B0604020202020204" pitchFamily="34" charset="0"/>
              </a:rPr>
              <a:t>, Hungary; </a:t>
            </a:r>
            <a:r>
              <a:rPr lang="en-US" sz="700" baseline="30000">
                <a:effectLst/>
                <a:latin typeface="Arial" panose="020B0604020202020204" pitchFamily="34" charset="0"/>
                <a:ea typeface="Helvetica Neue" panose="02000503000000020004" pitchFamily="2" charset="0"/>
                <a:cs typeface="Arial" panose="020B0604020202020204" pitchFamily="34" charset="0"/>
              </a:rPr>
              <a:t>17</a:t>
            </a:r>
            <a:r>
              <a:rPr lang="en-US" sz="700">
                <a:effectLst/>
                <a:latin typeface="Arial" panose="020B0604020202020204" pitchFamily="34" charset="0"/>
                <a:ea typeface="Helvetica Neue" panose="02000503000000020004" pitchFamily="2" charset="0"/>
                <a:cs typeface="Arial" panose="020B0604020202020204" pitchFamily="34" charset="0"/>
              </a:rPr>
              <a:t>Republican Clinical Oncology Dispensary of the Ministry of Health of the Republic of Tatarstan, Russian Federation; </a:t>
            </a:r>
            <a:r>
              <a:rPr lang="en-US" sz="700" baseline="30000">
                <a:effectLst/>
                <a:latin typeface="Arial" panose="020B0604020202020204" pitchFamily="34" charset="0"/>
                <a:ea typeface="Helvetica Neue" panose="02000503000000020004" pitchFamily="2" charset="0"/>
                <a:cs typeface="Arial" panose="020B0604020202020204" pitchFamily="34" charset="0"/>
              </a:rPr>
              <a:t>18</a:t>
            </a:r>
            <a:r>
              <a:rPr lang="en-US" sz="700">
                <a:effectLst/>
                <a:latin typeface="Arial" panose="020B0604020202020204" pitchFamily="34" charset="0"/>
                <a:ea typeface="Helvetica Neue" panose="02000503000000020004" pitchFamily="2" charset="0"/>
                <a:cs typeface="Arial" panose="020B0604020202020204" pitchFamily="34" charset="0"/>
              </a:rPr>
              <a:t>Research and Early Development, Oncology R&amp;D, AstraZeneca, Cambridge, UK; </a:t>
            </a:r>
            <a:r>
              <a:rPr lang="en-US" sz="700" baseline="30000">
                <a:effectLst/>
                <a:latin typeface="Arial" panose="020B0604020202020204" pitchFamily="34" charset="0"/>
                <a:ea typeface="Helvetica Neue" panose="02000503000000020004" pitchFamily="2" charset="0"/>
                <a:cs typeface="Arial" panose="020B0604020202020204" pitchFamily="34" charset="0"/>
              </a:rPr>
              <a:t>19</a:t>
            </a:r>
            <a:r>
              <a:rPr lang="en-US" sz="700">
                <a:effectLst/>
                <a:latin typeface="Arial" panose="020B0604020202020204" pitchFamily="34" charset="0"/>
                <a:ea typeface="Helvetica Neue" panose="02000503000000020004" pitchFamily="2" charset="0"/>
                <a:cs typeface="Arial" panose="020B0604020202020204" pitchFamily="34" charset="0"/>
              </a:rPr>
              <a:t>Oncology Patient Safety, Oncology R&amp;D, AstraZeneca, Cambridge, UK; </a:t>
            </a:r>
            <a:r>
              <a:rPr lang="en-US" sz="700" baseline="30000">
                <a:effectLst/>
                <a:latin typeface="Arial" panose="020B0604020202020204" pitchFamily="34" charset="0"/>
                <a:ea typeface="Helvetica Neue" panose="02000503000000020004" pitchFamily="2" charset="0"/>
                <a:cs typeface="Arial" panose="020B0604020202020204" pitchFamily="34" charset="0"/>
              </a:rPr>
              <a:t>20</a:t>
            </a:r>
            <a:r>
              <a:rPr lang="en-US" sz="700">
                <a:effectLst/>
                <a:latin typeface="Arial" panose="020B0604020202020204" pitchFamily="34" charset="0"/>
                <a:ea typeface="Helvetica Neue" panose="02000503000000020004" pitchFamily="2" charset="0"/>
                <a:cs typeface="Arial" panose="020B0604020202020204" pitchFamily="34" charset="0"/>
              </a:rPr>
              <a:t>Late Development, Oncology R&amp;D, AstraZeneca, Cambridge, UK; </a:t>
            </a:r>
            <a:r>
              <a:rPr lang="en-US" sz="700" baseline="30000">
                <a:effectLst/>
                <a:latin typeface="Arial" panose="020B0604020202020204" pitchFamily="34" charset="0"/>
                <a:ea typeface="Helvetica Neue" panose="02000503000000020004" pitchFamily="2" charset="0"/>
                <a:cs typeface="Arial" panose="020B0604020202020204" pitchFamily="34" charset="0"/>
              </a:rPr>
              <a:t>21</a:t>
            </a:r>
            <a:r>
              <a:rPr lang="en-US" sz="700">
                <a:effectLst/>
                <a:latin typeface="Arial" panose="020B0604020202020204" pitchFamily="34" charset="0"/>
                <a:ea typeface="Helvetica Neue" panose="02000503000000020004" pitchFamily="2" charset="0"/>
                <a:cs typeface="Arial" panose="020B0604020202020204" pitchFamily="34" charset="0"/>
              </a:rPr>
              <a:t>Parexel International, Prague, Czech Republic; </a:t>
            </a:r>
            <a:r>
              <a:rPr lang="en-US" sz="700" baseline="30000">
                <a:effectLst/>
                <a:latin typeface="Arial" panose="020B0604020202020204" pitchFamily="34" charset="0"/>
                <a:ea typeface="Helvetica Neue" panose="02000503000000020004" pitchFamily="2" charset="0"/>
                <a:cs typeface="Arial" panose="020B0604020202020204" pitchFamily="34" charset="0"/>
              </a:rPr>
              <a:t>22</a:t>
            </a:r>
            <a:r>
              <a:rPr lang="en-US" sz="700">
                <a:effectLst/>
                <a:latin typeface="Arial" panose="020B0604020202020204" pitchFamily="34" charset="0"/>
                <a:ea typeface="Helvetica Neue" panose="02000503000000020004" pitchFamily="2" charset="0"/>
                <a:cs typeface="Arial" panose="020B0604020202020204" pitchFamily="34" charset="0"/>
              </a:rPr>
              <a:t>Parexel International, Bloemfontein, South Africa; </a:t>
            </a:r>
            <a:r>
              <a:rPr lang="en-US" sz="700" baseline="30000">
                <a:effectLst/>
                <a:latin typeface="Arial" panose="020B0604020202020204" pitchFamily="34" charset="0"/>
                <a:ea typeface="Helvetica Neue" panose="02000503000000020004" pitchFamily="2" charset="0"/>
                <a:cs typeface="Arial" panose="020B0604020202020204" pitchFamily="34" charset="0"/>
              </a:rPr>
              <a:t>23</a:t>
            </a:r>
            <a:r>
              <a:rPr lang="en-US" sz="700">
                <a:effectLst/>
                <a:latin typeface="Arial" panose="020B0604020202020204" pitchFamily="34" charset="0"/>
                <a:ea typeface="Helvetica Neue" panose="02000503000000020004" pitchFamily="2" charset="0"/>
                <a:cs typeface="Arial" panose="020B0604020202020204" pitchFamily="34" charset="0"/>
              </a:rPr>
              <a:t>Helsicore Israeli Georgian Medical Research Clinic, Tbilisi, Georgia.</a:t>
            </a:r>
            <a:endParaRPr lang="en-GB" sz="700">
              <a:effectLst/>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76209221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BF2FE-B39B-4FAD-0852-F32B92896584}"/>
              </a:ext>
            </a:extLst>
          </p:cNvPr>
          <p:cNvSpPr>
            <a:spLocks noGrp="1"/>
          </p:cNvSpPr>
          <p:nvPr>
            <p:ph type="title"/>
          </p:nvPr>
        </p:nvSpPr>
        <p:spPr/>
        <p:txBody>
          <a:bodyPr/>
          <a:lstStyle/>
          <a:p>
            <a:r>
              <a:rPr lang="en-GB" sz="2400">
                <a:ea typeface="Helvetica Neue" panose="02000503000000020004" pitchFamily="2" charset="0"/>
              </a:rPr>
              <a:t>P</a:t>
            </a:r>
            <a:r>
              <a:rPr lang="en-GB" sz="2400" b="0" i="0" u="none" strike="noStrike">
                <a:effectLst/>
                <a:ea typeface="Helvetica Neue" panose="02000503000000020004" pitchFamily="2" charset="0"/>
              </a:rPr>
              <a:t>atient level safety summary</a:t>
            </a:r>
            <a:endParaRPr lang="en-US" sz="2400"/>
          </a:p>
        </p:txBody>
      </p:sp>
      <p:sp>
        <p:nvSpPr>
          <p:cNvPr id="4" name="Content Placeholder 2">
            <a:extLst>
              <a:ext uri="{FF2B5EF4-FFF2-40B4-BE49-F238E27FC236}">
                <a16:creationId xmlns:a16="http://schemas.microsoft.com/office/drawing/2014/main" id="{9C79B42C-67D9-D05D-1C5E-DDEDF65A0382}"/>
              </a:ext>
            </a:extLst>
          </p:cNvPr>
          <p:cNvSpPr txBox="1">
            <a:spLocks/>
          </p:cNvSpPr>
          <p:nvPr/>
        </p:nvSpPr>
        <p:spPr>
          <a:xfrm>
            <a:off x="458856" y="3371508"/>
            <a:ext cx="8427581" cy="968191"/>
          </a:xfrm>
          <a:prstGeom prst="rect">
            <a:avLst/>
          </a:prstGeom>
        </p:spPr>
        <p:txBody>
          <a:bodyPr lIns="0" tIns="0" rIns="0" bIns="0" anchor="ctr">
            <a:normAutofit/>
          </a:bodyPr>
          <a:lstStyle>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sz="1200" b="0" i="0" u="none" strike="noStrike">
                <a:solidFill>
                  <a:srgbClr val="000000"/>
                </a:solidFill>
                <a:effectLst/>
                <a:ea typeface="Helvetica Neue" panose="02000503000000020004" pitchFamily="2" charset="0"/>
              </a:rPr>
              <a:t>TRAEs of Grade 3 or higher and TRAEs leading to discontinuation were infrequent across all treatment arms</a:t>
            </a:r>
            <a:r>
              <a:rPr lang="en-US" sz="1200" b="0" i="0" u="none" strike="noStrike">
                <a:solidFill>
                  <a:srgbClr val="000000"/>
                </a:solidFill>
                <a:effectLst/>
                <a:ea typeface="Helvetica Neue" panose="02000503000000020004" pitchFamily="2" charset="0"/>
              </a:rPr>
              <a:t>​​​</a:t>
            </a:r>
          </a:p>
          <a:p>
            <a:pPr algn="l" rtl="0" fontAlgn="base"/>
            <a:r>
              <a:rPr lang="en-US" sz="1200" b="0" i="0" u="none" strike="noStrike">
                <a:solidFill>
                  <a:srgbClr val="000000"/>
                </a:solidFill>
                <a:effectLst/>
                <a:ea typeface="Helvetica Neue" panose="02000503000000020004" pitchFamily="2" charset="0"/>
              </a:rPr>
              <a:t>TRAEs leading to dose interruptions were numerically similar for </a:t>
            </a:r>
            <a:r>
              <a:rPr lang="en-US" sz="1200" b="0" i="0" u="none" strike="noStrike" err="1">
                <a:solidFill>
                  <a:srgbClr val="000000"/>
                </a:solidFill>
                <a:effectLst/>
                <a:ea typeface="Helvetica Neue" panose="02000503000000020004" pitchFamily="2" charset="0"/>
              </a:rPr>
              <a:t>camizestrant</a:t>
            </a:r>
            <a:r>
              <a:rPr lang="en-US" sz="1200" b="0" i="0" u="none" strike="noStrike">
                <a:solidFill>
                  <a:srgbClr val="000000"/>
                </a:solidFill>
                <a:effectLst/>
                <a:ea typeface="Helvetica Neue" panose="02000503000000020004" pitchFamily="2" charset="0"/>
              </a:rPr>
              <a:t> 75 and 150 mg, and of short duration​</a:t>
            </a:r>
          </a:p>
          <a:p>
            <a:pPr algn="l" rtl="0" fontAlgn="base"/>
            <a:r>
              <a:rPr lang="en-GB" sz="1200" b="0" i="0" u="none" strike="noStrike">
                <a:solidFill>
                  <a:srgbClr val="000000"/>
                </a:solidFill>
                <a:effectLst/>
                <a:ea typeface="Helvetica Neue" panose="02000503000000020004" pitchFamily="2" charset="0"/>
              </a:rPr>
              <a:t>All </a:t>
            </a:r>
            <a:r>
              <a:rPr lang="en-GB" sz="1200" b="0" i="0" u="none" strike="noStrike" err="1">
                <a:solidFill>
                  <a:srgbClr val="000000"/>
                </a:solidFill>
                <a:effectLst/>
                <a:ea typeface="Helvetica Neue" panose="02000503000000020004" pitchFamily="2" charset="0"/>
              </a:rPr>
              <a:t>camizestrant</a:t>
            </a:r>
            <a:r>
              <a:rPr lang="en-GB" sz="1200" b="0" i="0" u="none" strike="noStrike">
                <a:solidFill>
                  <a:srgbClr val="000000"/>
                </a:solidFill>
                <a:effectLst/>
                <a:ea typeface="Helvetica Neue" panose="02000503000000020004" pitchFamily="2" charset="0"/>
              </a:rPr>
              <a:t> doses are well tolerated</a:t>
            </a:r>
            <a:endParaRPr lang="en-US" sz="1200" b="0" i="0" u="none" strike="noStrike">
              <a:solidFill>
                <a:srgbClr val="000000"/>
              </a:solidFill>
              <a:effectLst/>
              <a:ea typeface="Helvetica Neue" panose="02000503000000020004" pitchFamily="2" charset="0"/>
            </a:endParaRPr>
          </a:p>
        </p:txBody>
      </p:sp>
      <p:sp>
        <p:nvSpPr>
          <p:cNvPr id="5" name="TextBox 4">
            <a:extLst>
              <a:ext uri="{FF2B5EF4-FFF2-40B4-BE49-F238E27FC236}">
                <a16:creationId xmlns:a16="http://schemas.microsoft.com/office/drawing/2014/main" id="{38307A88-A93A-AD98-0720-47E94B996AF7}"/>
              </a:ext>
            </a:extLst>
          </p:cNvPr>
          <p:cNvSpPr txBox="1"/>
          <p:nvPr/>
        </p:nvSpPr>
        <p:spPr>
          <a:xfrm>
            <a:off x="381600" y="4576698"/>
            <a:ext cx="8229600" cy="180425"/>
          </a:xfrm>
          <a:prstGeom prst="rect">
            <a:avLst/>
          </a:prstGeom>
          <a:noFill/>
        </p:spPr>
        <p:txBody>
          <a:bodyPr wrap="square" tIns="36000" bIns="36000" rtlCol="0" anchor="t" anchorCtr="0">
            <a:spAutoFit/>
          </a:bodyPr>
          <a:lstStyle/>
          <a:p>
            <a:pPr algn="l" rtl="0" fontAlgn="base"/>
            <a:r>
              <a:rPr lang="en-GB" sz="700" b="0" i="0" u="none" strike="noStrike">
                <a:effectLst/>
                <a:latin typeface="Arial" panose="020B0604020202020204" pitchFamily="34" charset="0"/>
                <a:ea typeface="Helvetica Neue" panose="02000503000000020004" pitchFamily="2" charset="0"/>
                <a:cs typeface="Arial" panose="020B0604020202020204" pitchFamily="34" charset="0"/>
              </a:rPr>
              <a:t>AE: adverse event; CTCAE: common terminology criteria for adverse events; SD: standard deviation; </a:t>
            </a:r>
            <a:r>
              <a:rPr lang="en-GB" sz="700" b="0" i="0" u="none" strike="noStrike">
                <a:solidFill>
                  <a:srgbClr val="000000"/>
                </a:solidFill>
                <a:effectLst/>
                <a:latin typeface="Arial" panose="020B0604020202020204" pitchFamily="34" charset="0"/>
                <a:cs typeface="Arial" panose="020B0604020202020204" pitchFamily="34" charset="0"/>
              </a:rPr>
              <a:t>TEAE: treatment-emergent adverse event;</a:t>
            </a:r>
            <a:r>
              <a:rPr lang="en-GB" sz="700" b="0" i="0" u="none" strike="noStrike">
                <a:effectLst/>
                <a:latin typeface="Arial" panose="020B0604020202020204" pitchFamily="34" charset="0"/>
                <a:ea typeface="Helvetica Neue" panose="02000503000000020004" pitchFamily="2" charset="0"/>
                <a:cs typeface="Arial" panose="020B0604020202020204" pitchFamily="34" charset="0"/>
              </a:rPr>
              <a:t> TRAE: treatment-related adverse event</a:t>
            </a:r>
          </a:p>
        </p:txBody>
      </p:sp>
      <p:graphicFrame>
        <p:nvGraphicFramePr>
          <p:cNvPr id="7" name="Table 6">
            <a:extLst>
              <a:ext uri="{FF2B5EF4-FFF2-40B4-BE49-F238E27FC236}">
                <a16:creationId xmlns:a16="http://schemas.microsoft.com/office/drawing/2014/main" id="{721BD5B2-2E6C-95A6-5BE0-3B9B297AE530}"/>
              </a:ext>
            </a:extLst>
          </p:cNvPr>
          <p:cNvGraphicFramePr>
            <a:graphicFrameLocks noGrp="1"/>
          </p:cNvGraphicFramePr>
          <p:nvPr>
            <p:extLst>
              <p:ext uri="{D42A27DB-BD31-4B8C-83A1-F6EECF244321}">
                <p14:modId xmlns:p14="http://schemas.microsoft.com/office/powerpoint/2010/main" val="2997297628"/>
              </p:ext>
            </p:extLst>
          </p:nvPr>
        </p:nvGraphicFramePr>
        <p:xfrm>
          <a:off x="458856" y="950400"/>
          <a:ext cx="8152343" cy="2184110"/>
        </p:xfrm>
        <a:graphic>
          <a:graphicData uri="http://schemas.openxmlformats.org/drawingml/2006/table">
            <a:tbl>
              <a:tblPr/>
              <a:tblGrid>
                <a:gridCol w="3066865">
                  <a:extLst>
                    <a:ext uri="{9D8B030D-6E8A-4147-A177-3AD203B41FA5}">
                      <a16:colId xmlns:a16="http://schemas.microsoft.com/office/drawing/2014/main" val="1911797276"/>
                    </a:ext>
                  </a:extLst>
                </a:gridCol>
                <a:gridCol w="1245423">
                  <a:extLst>
                    <a:ext uri="{9D8B030D-6E8A-4147-A177-3AD203B41FA5}">
                      <a16:colId xmlns:a16="http://schemas.microsoft.com/office/drawing/2014/main" val="662362230"/>
                    </a:ext>
                  </a:extLst>
                </a:gridCol>
                <a:gridCol w="1245423">
                  <a:extLst>
                    <a:ext uri="{9D8B030D-6E8A-4147-A177-3AD203B41FA5}">
                      <a16:colId xmlns:a16="http://schemas.microsoft.com/office/drawing/2014/main" val="3658153820"/>
                    </a:ext>
                  </a:extLst>
                </a:gridCol>
                <a:gridCol w="1245423">
                  <a:extLst>
                    <a:ext uri="{9D8B030D-6E8A-4147-A177-3AD203B41FA5}">
                      <a16:colId xmlns:a16="http://schemas.microsoft.com/office/drawing/2014/main" val="1845940668"/>
                    </a:ext>
                  </a:extLst>
                </a:gridCol>
                <a:gridCol w="1349209">
                  <a:extLst>
                    <a:ext uri="{9D8B030D-6E8A-4147-A177-3AD203B41FA5}">
                      <a16:colId xmlns:a16="http://schemas.microsoft.com/office/drawing/2014/main" val="2458106452"/>
                    </a:ext>
                  </a:extLst>
                </a:gridCol>
              </a:tblGrid>
              <a:tr h="195329">
                <a:tc>
                  <a:txBody>
                    <a:bodyPr/>
                    <a:lstStyle/>
                    <a:p>
                      <a:pPr algn="l" fontAlgn="auto"/>
                      <a:r>
                        <a:rPr lang="en-US"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62591" marR="62591" marT="31295" marB="31295" anchor="b">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677"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​75​ (n=74)​</a:t>
                      </a:r>
                    </a:p>
                  </a:txBody>
                  <a:tcPr marL="73926" marR="49284" marT="24642" marB="2464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77"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​150 (n=73)​</a:t>
                      </a:r>
                    </a:p>
                  </a:txBody>
                  <a:tcPr marL="73926" marR="49284" marT="24642" marB="2464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77"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 ​300​ (n=20)​</a:t>
                      </a:r>
                    </a:p>
                  </a:txBody>
                  <a:tcPr marL="73926" marR="49284" marT="24642" marB="2464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77"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(n=73)​</a:t>
                      </a:r>
                    </a:p>
                  </a:txBody>
                  <a:tcPr marL="73926" marR="49284" marT="24642" marB="24642"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9677"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98249909"/>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Total duration, months, mean (SD)</a:t>
                      </a:r>
                      <a:r>
                        <a:rPr lang="en-US" sz="1000" b="1" i="0">
                          <a:solidFill>
                            <a:schemeClr val="tx1"/>
                          </a:solidFill>
                          <a:effectLst/>
                          <a:highlight>
                            <a:srgbClr val="00FFFF"/>
                          </a:highlight>
                          <a:latin typeface="Arial" panose="020B0604020202020204" pitchFamily="34" charset="0"/>
                          <a:ea typeface="Helvetica Neue" panose="02000503000000020004" pitchFamily="2" charset="0"/>
                          <a:cs typeface="Arial" panose="020B0604020202020204" pitchFamily="34" charset="0"/>
                        </a:rPr>
                        <a:t>​</a:t>
                      </a:r>
                    </a:p>
                  </a:txBody>
                  <a:tcPr marL="62591"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8.27 (6.59)</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8.91 (6.78)</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9.26 (8.19)</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7.34 (6.09)</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3116234"/>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Any treatment-emergent AE (TEAE)​, n (%)</a:t>
                      </a:r>
                    </a:p>
                  </a:txBody>
                  <a:tcPr marL="62591"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57 (77.0)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66 (90.4)</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 (95.0)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50 (68.5)</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735758"/>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Any treatment-related AE (TRAE)​​, n (%)</a:t>
                      </a:r>
                    </a:p>
                  </a:txBody>
                  <a:tcPr marL="62591"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39 (52.7)</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49 (67.1)</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 (70.0)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13 (17.8)</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846291"/>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CTCAE Grade</a:t>
                      </a:r>
                      <a:r>
                        <a:rPr lang="en-US" sz="10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3 or higher</a:t>
                      </a:r>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 n (%)</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(5.0)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405379"/>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serious​​, n (%)</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(5.0)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7054010"/>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fatal​</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456586"/>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leading to discontinuation of treatment, n (%)​</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769192"/>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TEAE leading to dose reduction​​, n (%)</a:t>
                      </a:r>
                    </a:p>
                  </a:txBody>
                  <a:tcPr marL="62591"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9 (12.3)</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(20.0)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838793"/>
                  </a:ext>
                </a:extLst>
              </a:tr>
              <a:tr h="172494">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TEAE leading to dose interruption​, n (%)​</a:t>
                      </a:r>
                    </a:p>
                  </a:txBody>
                  <a:tcPr marL="62591"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11 (14.9)</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16 (21.9)</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(20.0)</a:t>
                      </a:r>
                    </a:p>
                  </a:txBody>
                  <a:tcPr marL="62591" marR="7392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2591" marR="73926" marT="0" marB="0"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40199"/>
                  </a:ext>
                </a:extLst>
              </a:tr>
              <a:tr h="208635">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TRAE leading to dose interruption​​, n (%)</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7 (9.5)</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8 (11.0)</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3 (15.0)</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0</a:t>
                      </a:r>
                    </a:p>
                  </a:txBody>
                  <a:tcPr marL="62591" marR="62591" marT="31295" marB="31295"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240029"/>
                  </a:ext>
                </a:extLst>
              </a:tr>
              <a:tr h="20863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i="0"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Median duration of dose interruption (days)​</a:t>
                      </a:r>
                    </a:p>
                  </a:txBody>
                  <a:tcPr marL="197136" marR="73926" marT="0" marB="0" anchor="ctr">
                    <a:lnL w="9677"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7.0</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7.5</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7.0</a:t>
                      </a:r>
                    </a:p>
                  </a:txBody>
                  <a:tcPr marL="62591" marR="62591" marT="31295" marB="3129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000" b="0" i="0">
                          <a:solidFill>
                            <a:srgbClr val="000000"/>
                          </a:solidFill>
                          <a:effectLst/>
                          <a:latin typeface="Arial" panose="020B0604020202020204" pitchFamily="34" charset="0"/>
                          <a:cs typeface="Arial" panose="020B0604020202020204" pitchFamily="34" charset="0"/>
                        </a:rPr>
                        <a:t>-</a:t>
                      </a:r>
                    </a:p>
                  </a:txBody>
                  <a:tcPr marL="62591" marR="62591" marT="31295" marB="31295" anchor="ctr">
                    <a:lnL w="9525" cap="flat" cmpd="sng" algn="ctr">
                      <a:solidFill>
                        <a:schemeClr val="bg1"/>
                      </a:solidFill>
                      <a:prstDash val="solid"/>
                      <a:round/>
                      <a:headEnd type="none" w="med" len="med"/>
                      <a:tailEnd type="none" w="med" len="med"/>
                    </a:lnL>
                    <a:lnR w="9677"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674931"/>
                  </a:ext>
                </a:extLst>
              </a:tr>
            </a:tbl>
          </a:graphicData>
        </a:graphic>
      </p:graphicFrame>
    </p:spTree>
    <p:extLst>
      <p:ext uri="{BB962C8B-B14F-4D97-AF65-F5344CB8AC3E}">
        <p14:creationId xmlns:p14="http://schemas.microsoft.com/office/powerpoint/2010/main" val="137123087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BF2FE-B39B-4FAD-0852-F32B92896584}"/>
              </a:ext>
            </a:extLst>
          </p:cNvPr>
          <p:cNvSpPr>
            <a:spLocks noGrp="1"/>
          </p:cNvSpPr>
          <p:nvPr>
            <p:ph type="title"/>
          </p:nvPr>
        </p:nvSpPr>
        <p:spPr/>
        <p:txBody>
          <a:bodyPr/>
          <a:lstStyle/>
          <a:p>
            <a:r>
              <a:rPr lang="en-US" sz="2400" b="0" i="0" u="none" strike="noStrike">
                <a:effectLst/>
                <a:ea typeface="Helvetica Neue" panose="02000503000000020004" pitchFamily="2" charset="0"/>
              </a:rPr>
              <a:t>All treatment-emergent adverse events</a:t>
            </a:r>
            <a:endParaRPr lang="en-US" sz="2400"/>
          </a:p>
        </p:txBody>
      </p:sp>
      <p:sp>
        <p:nvSpPr>
          <p:cNvPr id="5" name="TextBox 4">
            <a:extLst>
              <a:ext uri="{FF2B5EF4-FFF2-40B4-BE49-F238E27FC236}">
                <a16:creationId xmlns:a16="http://schemas.microsoft.com/office/drawing/2014/main" id="{38307A88-A93A-AD98-0720-47E94B996AF7}"/>
              </a:ext>
            </a:extLst>
          </p:cNvPr>
          <p:cNvSpPr txBox="1"/>
          <p:nvPr/>
        </p:nvSpPr>
        <p:spPr>
          <a:xfrm>
            <a:off x="381600" y="4491183"/>
            <a:ext cx="8229600" cy="266602"/>
          </a:xfrm>
          <a:prstGeom prst="rect">
            <a:avLst/>
          </a:prstGeom>
          <a:noFill/>
        </p:spPr>
        <p:txBody>
          <a:bodyPr wrap="square" tIns="36000" bIns="36000" rtlCol="0" anchor="t" anchorCtr="0">
            <a:spAutoFit/>
          </a:bodyPr>
          <a:lstStyle/>
          <a:p>
            <a:pPr>
              <a:lnSpc>
                <a:spcPct val="90000"/>
              </a:lnSpc>
            </a:pPr>
            <a:r>
              <a:rPr lang="en-GB" sz="700">
                <a:latin typeface="Arial" panose="020B0604020202020204" pitchFamily="34" charset="0"/>
                <a:ea typeface="Helvetica Neue" panose="02000503000000020004" pitchFamily="2" charset="0"/>
                <a:cs typeface="Arial" panose="020B0604020202020204" pitchFamily="34" charset="0"/>
              </a:rPr>
              <a:t>R</a:t>
            </a:r>
            <a:r>
              <a:rPr lang="en-GB" sz="700" b="0" i="0" u="none" strike="noStrike">
                <a:effectLst/>
                <a:latin typeface="Arial" panose="020B0604020202020204" pitchFamily="34" charset="0"/>
                <a:ea typeface="Helvetica Neue" panose="02000503000000020004" pitchFamily="2" charset="0"/>
                <a:cs typeface="Arial" panose="020B0604020202020204" pitchFamily="34" charset="0"/>
              </a:rPr>
              <a:t>anked </a:t>
            </a:r>
            <a:r>
              <a:rPr lang="en-US" sz="700" b="0" i="0" u="none" strike="noStrike">
                <a:effectLst/>
                <a:latin typeface="Arial" panose="020B0604020202020204" pitchFamily="34" charset="0"/>
                <a:ea typeface="Helvetica Neue" panose="02000503000000020004" pitchFamily="2" charset="0"/>
                <a:cs typeface="Arial" panose="020B0604020202020204" pitchFamily="34" charset="0"/>
              </a:rPr>
              <a:t>by all grades for the 150 mg dose,​ ≥10% in any arm</a:t>
            </a:r>
            <a:r>
              <a:rPr lang="en-GB" sz="700">
                <a:latin typeface="Arial" panose="020B0604020202020204" pitchFamily="34" charset="0"/>
                <a:ea typeface="Helvetica Neue" panose="02000503000000020004" pitchFamily="2" charset="0"/>
                <a:cs typeface="Arial" panose="020B0604020202020204" pitchFamily="34" charset="0"/>
              </a:rPr>
              <a:t>, irrespective of causality assessment</a:t>
            </a:r>
            <a:br>
              <a:rPr lang="en-GB" sz="700">
                <a:latin typeface="Arial" panose="020B0604020202020204" pitchFamily="34" charset="0"/>
                <a:ea typeface="Helvetica Neue" panose="02000503000000020004" pitchFamily="2" charset="0"/>
                <a:cs typeface="Arial" panose="020B0604020202020204" pitchFamily="34" charset="0"/>
              </a:rPr>
            </a:br>
            <a:r>
              <a:rPr lang="en-GB" sz="700">
                <a:latin typeface="Arial" panose="020B0604020202020204" pitchFamily="34" charset="0"/>
                <a:ea typeface="Helvetica Neue" panose="02000503000000020004" pitchFamily="2" charset="0"/>
                <a:cs typeface="Arial" panose="020B0604020202020204" pitchFamily="34" charset="0"/>
              </a:rPr>
              <a:t>AE: adverse event; ALT: alanine transaminase; AST: aspartate aminotransferase</a:t>
            </a:r>
          </a:p>
        </p:txBody>
      </p:sp>
      <p:graphicFrame>
        <p:nvGraphicFramePr>
          <p:cNvPr id="2" name="Table 1">
            <a:extLst>
              <a:ext uri="{FF2B5EF4-FFF2-40B4-BE49-F238E27FC236}">
                <a16:creationId xmlns:a16="http://schemas.microsoft.com/office/drawing/2014/main" id="{F8D269BE-1C44-B194-3EDF-5FCE64B8FD1D}"/>
              </a:ext>
            </a:extLst>
          </p:cNvPr>
          <p:cNvGraphicFramePr>
            <a:graphicFrameLocks noGrp="1"/>
          </p:cNvGraphicFramePr>
          <p:nvPr>
            <p:extLst>
              <p:ext uri="{D42A27DB-BD31-4B8C-83A1-F6EECF244321}">
                <p14:modId xmlns:p14="http://schemas.microsoft.com/office/powerpoint/2010/main" val="3177159205"/>
              </p:ext>
            </p:extLst>
          </p:nvPr>
        </p:nvGraphicFramePr>
        <p:xfrm>
          <a:off x="458856" y="950400"/>
          <a:ext cx="7994407" cy="3371616"/>
        </p:xfrm>
        <a:graphic>
          <a:graphicData uri="http://schemas.openxmlformats.org/drawingml/2006/table">
            <a:tbl>
              <a:tblPr/>
              <a:tblGrid>
                <a:gridCol w="1792832">
                  <a:extLst>
                    <a:ext uri="{9D8B030D-6E8A-4147-A177-3AD203B41FA5}">
                      <a16:colId xmlns:a16="http://schemas.microsoft.com/office/drawing/2014/main" val="3660043951"/>
                    </a:ext>
                  </a:extLst>
                </a:gridCol>
                <a:gridCol w="802460">
                  <a:extLst>
                    <a:ext uri="{9D8B030D-6E8A-4147-A177-3AD203B41FA5}">
                      <a16:colId xmlns:a16="http://schemas.microsoft.com/office/drawing/2014/main" val="2927832216"/>
                    </a:ext>
                  </a:extLst>
                </a:gridCol>
                <a:gridCol w="743780">
                  <a:extLst>
                    <a:ext uri="{9D8B030D-6E8A-4147-A177-3AD203B41FA5}">
                      <a16:colId xmlns:a16="http://schemas.microsoft.com/office/drawing/2014/main" val="974694438"/>
                    </a:ext>
                  </a:extLst>
                </a:gridCol>
                <a:gridCol w="802460">
                  <a:extLst>
                    <a:ext uri="{9D8B030D-6E8A-4147-A177-3AD203B41FA5}">
                      <a16:colId xmlns:a16="http://schemas.microsoft.com/office/drawing/2014/main" val="1638371859"/>
                    </a:ext>
                  </a:extLst>
                </a:gridCol>
                <a:gridCol w="743780">
                  <a:extLst>
                    <a:ext uri="{9D8B030D-6E8A-4147-A177-3AD203B41FA5}">
                      <a16:colId xmlns:a16="http://schemas.microsoft.com/office/drawing/2014/main" val="3467915503"/>
                    </a:ext>
                  </a:extLst>
                </a:gridCol>
                <a:gridCol w="802460">
                  <a:extLst>
                    <a:ext uri="{9D8B030D-6E8A-4147-A177-3AD203B41FA5}">
                      <a16:colId xmlns:a16="http://schemas.microsoft.com/office/drawing/2014/main" val="3188943830"/>
                    </a:ext>
                  </a:extLst>
                </a:gridCol>
                <a:gridCol w="743780">
                  <a:extLst>
                    <a:ext uri="{9D8B030D-6E8A-4147-A177-3AD203B41FA5}">
                      <a16:colId xmlns:a16="http://schemas.microsoft.com/office/drawing/2014/main" val="3143087385"/>
                    </a:ext>
                  </a:extLst>
                </a:gridCol>
                <a:gridCol w="802460">
                  <a:extLst>
                    <a:ext uri="{9D8B030D-6E8A-4147-A177-3AD203B41FA5}">
                      <a16:colId xmlns:a16="http://schemas.microsoft.com/office/drawing/2014/main" val="1969999472"/>
                    </a:ext>
                  </a:extLst>
                </a:gridCol>
                <a:gridCol w="760395">
                  <a:extLst>
                    <a:ext uri="{9D8B030D-6E8A-4147-A177-3AD203B41FA5}">
                      <a16:colId xmlns:a16="http://schemas.microsoft.com/office/drawing/2014/main" val="2613936704"/>
                    </a:ext>
                  </a:extLst>
                </a:gridCol>
              </a:tblGrid>
              <a:tr h="232974">
                <a:tc rowSpan="2">
                  <a:txBody>
                    <a:bodyPr/>
                    <a:lstStyle/>
                    <a:p>
                      <a:pPr algn="l" fontAlgn="auto"/>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p>
                      <a:pPr algn="l" fontAlgn="base"/>
                      <a:r>
                        <a:rPr lang="en-GB" sz="1000" b="1" i="0">
                          <a:solidFill>
                            <a:sysClr val="windowText" lastClr="000000"/>
                          </a:solidFill>
                          <a:effectLst/>
                          <a:latin typeface="Arial" panose="020B0604020202020204" pitchFamily="34" charset="0"/>
                          <a:cs typeface="Arial" panose="020B0604020202020204" pitchFamily="34" charset="0"/>
                        </a:rPr>
                        <a:t>AE, n (%)</a:t>
                      </a:r>
                      <a:endParaRPr lang="en-GB" sz="1000" b="1" i="0">
                        <a:solidFill>
                          <a:schemeClr val="tx1"/>
                        </a:solidFill>
                        <a:effectLst/>
                        <a:latin typeface="Arial" panose="020B0604020202020204" pitchFamily="34" charset="0"/>
                        <a:cs typeface="Arial" panose="020B0604020202020204" pitchFamily="34" charset="0"/>
                      </a:endParaRP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9601" cap="flat" cmpd="sng" algn="ctr">
                      <a:solidFill>
                        <a:srgbClr val="FFFFFF"/>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75 ​(n=74​)</a:t>
                      </a:r>
                    </a:p>
                  </a:txBody>
                  <a:tcPr marL="66583" marR="66583" marT="33292" marB="332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01"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EA0C9"/>
                    </a:solidFill>
                  </a:tcPr>
                </a:tc>
                <a:tc hMerge="1">
                  <a:txBody>
                    <a:bodyPr/>
                    <a:lstStyle/>
                    <a:p>
                      <a:endParaRPr lang="en-US"/>
                    </a:p>
                  </a:txBody>
                  <a:tcPr/>
                </a:tc>
                <a:tc gridSpan="2">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150​ (n=73​)</a:t>
                      </a:r>
                    </a:p>
                  </a:txBody>
                  <a:tcPr marL="66583" marR="66583" marT="33292" marB="332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01"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3279"/>
                    </a:solidFill>
                  </a:tcPr>
                </a:tc>
                <a:tc hMerge="1">
                  <a:txBody>
                    <a:bodyPr/>
                    <a:lstStyle/>
                    <a:p>
                      <a:endParaRPr lang="en-US"/>
                    </a:p>
                  </a:txBody>
                  <a:tcPr/>
                </a:tc>
                <a:tc gridSpan="2">
                  <a:txBody>
                    <a:bodyPr/>
                    <a:lstStyle/>
                    <a:p>
                      <a:pPr algn="ctr"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 300 (n=20​)</a:t>
                      </a:r>
                    </a:p>
                  </a:txBody>
                  <a:tcPr marL="66583" marR="66583" marT="33292" marB="332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601"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(n=73​)</a:t>
                      </a:r>
                    </a:p>
                  </a:txBody>
                  <a:tcPr marL="66583" marR="66583" marT="33292" marB="33292"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9601"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30413"/>
                    </a:solidFill>
                  </a:tcPr>
                </a:tc>
                <a:tc hMerge="1">
                  <a:txBody>
                    <a:bodyPr/>
                    <a:lstStyle/>
                    <a:p>
                      <a:endParaRPr lang="en-US"/>
                    </a:p>
                  </a:txBody>
                  <a:tcPr/>
                </a:tc>
                <a:extLst>
                  <a:ext uri="{0D108BD9-81ED-4DB2-BD59-A6C34878D82A}">
                    <a16:rowId xmlns:a16="http://schemas.microsoft.com/office/drawing/2014/main" val="451341282"/>
                  </a:ext>
                </a:extLst>
              </a:tr>
              <a:tr h="220194">
                <a:tc vMerge="1">
                  <a:txBody>
                    <a:bodyPr/>
                    <a:lstStyle/>
                    <a:p>
                      <a:pPr algn="l" fontAlgn="base"/>
                      <a:r>
                        <a:rPr lang="en-GB" sz="1100" b="1" i="0">
                          <a:solidFill>
                            <a:sysClr val="windowText" lastClr="000000"/>
                          </a:solidFill>
                          <a:effectLst/>
                          <a:latin typeface="Helvetica Neue" panose="02000503000000020004" pitchFamily="2" charset="0"/>
                          <a:ea typeface="Helvetica Neue" panose="02000503000000020004" pitchFamily="2" charset="0"/>
                          <a:cs typeface="Helvetica Neue" panose="02000503000000020004" pitchFamily="2" charset="0"/>
                        </a:rPr>
                        <a:t>AE, n (%)</a:t>
                      </a:r>
                      <a:endParaRPr lang="en-GB" sz="1100" b="1" i="0">
                        <a:solidFill>
                          <a:schemeClr val="tx1"/>
                        </a:solidFill>
                        <a:effectLst/>
                        <a:latin typeface="Calibri" panose="020F0502020204030204" pitchFamily="34" charset="0"/>
                        <a:cs typeface="Calibri" panose="020F0502020204030204" pitchFamily="34" charset="0"/>
                      </a:endParaRPr>
                    </a:p>
                  </a:txBody>
                  <a:tcPr marL="83412" marR="83412"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All grades</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EA0C9"/>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Grade ≥3</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EA0C9"/>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All grades</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93279"/>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Grade ≥3​</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93279"/>
                    </a:solidFill>
                  </a:tcPr>
                </a:tc>
                <a:tc>
                  <a:txBody>
                    <a:bodyPr/>
                    <a:lstStyle/>
                    <a:p>
                      <a:pPr algn="ctr"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All grades</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Grade ≥3</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All grades</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0413"/>
                    </a:solidFill>
                  </a:tcPr>
                </a:tc>
                <a:tc>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Grade ≥3​</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0413"/>
                    </a:solidFill>
                  </a:tcPr>
                </a:tc>
                <a:extLst>
                  <a:ext uri="{0D108BD9-81ED-4DB2-BD59-A6C34878D82A}">
                    <a16:rowId xmlns:a16="http://schemas.microsoft.com/office/drawing/2014/main" val="2031241102"/>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Any AE​</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57 (77.0)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9 (12.2)</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66 (90.4)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16 (21.9)</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 (95.0)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(15)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50 (68.5)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10 (13.7)</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620705"/>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Photopsia​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9 (12.2)</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18 (24.7)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 (35.0)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965532"/>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(Sinus) bradycardia​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 (26.0)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8 (40.0)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762296"/>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Fatigue​</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13 (17.8)</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(20.0)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992620"/>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Anemia​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8 (10.8)</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11 (15.1)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 (6.8)</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065382"/>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Asthenia​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 (8.1)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11 (15.1)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7286330"/>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Arthralgia​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9 (12.3)</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726787"/>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AST increased​</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 (8.2)</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 (6.8)</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113997"/>
                  </a:ext>
                </a:extLst>
              </a:tr>
              <a:tr h="162136">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ALT increased​</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 (8.2)</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(15.0)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676533"/>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Covid-19​</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(15.0)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8580347"/>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Diarrhea​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(15.0)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48825"/>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Pain in extremity​</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 (5.5)</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0118202"/>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Dyspepsia​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47387"/>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Insomnia​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076943"/>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Hyponatremia​</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 (4.1)</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530996"/>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Blood pressure increased​</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(1.4)</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 (5.0)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821249"/>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Cataract​</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149161"/>
                  </a:ext>
                </a:extLst>
              </a:tr>
              <a:tr h="162136">
                <a:tc>
                  <a:txBody>
                    <a:bodyPr/>
                    <a:lstStyle/>
                    <a:p>
                      <a:pPr algn="l" fontAlgn="base"/>
                      <a:r>
                        <a:rPr lang="en-US"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Vitreous floaters​</a:t>
                      </a:r>
                    </a:p>
                  </a:txBody>
                  <a:tcPr marL="60738" marR="60738" marT="0" marB="0" anchor="ctr">
                    <a:lnL w="9601" cap="flat" cmpd="sng" algn="ctr">
                      <a:solidFill>
                        <a:srgbClr val="FFFFFF"/>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(2.7)</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 (10.0)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ase"/>
                      <a:r>
                        <a:rPr lang="en-US"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60738" marR="60738" marT="0" marB="0" anchor="ctr">
                    <a:lnL w="9525" cap="flat" cmpd="sng" algn="ctr">
                      <a:solidFill>
                        <a:schemeClr val="bg1"/>
                      </a:solidFill>
                      <a:prstDash val="solid"/>
                      <a:round/>
                      <a:headEnd type="none" w="med" len="med"/>
                      <a:tailEnd type="none" w="med" len="med"/>
                    </a:lnL>
                    <a:lnR w="9601"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812519"/>
                  </a:ext>
                </a:extLst>
              </a:tr>
            </a:tbl>
          </a:graphicData>
        </a:graphic>
      </p:graphicFrame>
    </p:spTree>
    <p:extLst>
      <p:ext uri="{BB962C8B-B14F-4D97-AF65-F5344CB8AC3E}">
        <p14:creationId xmlns:p14="http://schemas.microsoft.com/office/powerpoint/2010/main" val="206086768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1A365-53FE-3F78-CFDE-FED699BAF333}"/>
              </a:ext>
            </a:extLst>
          </p:cNvPr>
          <p:cNvSpPr>
            <a:spLocks noGrp="1"/>
          </p:cNvSpPr>
          <p:nvPr>
            <p:ph idx="1"/>
          </p:nvPr>
        </p:nvSpPr>
        <p:spPr/>
        <p:txBody>
          <a:bodyPr/>
          <a:lstStyle/>
          <a:p>
            <a:pPr fontAlgn="base">
              <a:spcBef>
                <a:spcPts val="600"/>
              </a:spcBef>
              <a:spcAft>
                <a:spcPts val="600"/>
              </a:spcAft>
            </a:pP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SERENA-2 met its primary objective: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at both 75 and 150 mg doses improves PFS over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fulvestrant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a:t>
            </a: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​in post-menopausal women with ER+/HER2- </a:t>
            </a:r>
            <a:r>
              <a:rPr lang="en-US" sz="1200" b="0" i="0" u="none">
                <a:effectLst/>
                <a:latin typeface="Helvetica Neue" panose="02000503000000020004" pitchFamily="2" charset="0"/>
                <a:ea typeface="Helvetica Neue" panose="02000503000000020004" pitchFamily="2" charset="0"/>
                <a:cs typeface="Helvetica Neue" panose="02000503000000020004" pitchFamily="2" charset="0"/>
              </a:rPr>
              <a:t>ABC</a:t>
            </a:r>
            <a:r>
              <a:rPr lang="en-US" sz="1200" b="0" i="0" u="none" strike="noStrike">
                <a:effectLst/>
                <a:highlight>
                  <a:srgbClr val="00FFFF"/>
                </a:highlight>
                <a:latin typeface="Helvetica Neue" panose="02000503000000020004" pitchFamily="2" charset="0"/>
                <a:ea typeface="Helvetica Neue" panose="02000503000000020004" pitchFamily="2" charset="0"/>
                <a:cs typeface="Helvetica Neue" panose="02000503000000020004" pitchFamily="2" charset="0"/>
              </a:rPr>
              <a:t> </a:t>
            </a:r>
          </a:p>
          <a:p>
            <a:pPr fontAlgn="base">
              <a:spcBef>
                <a:spcPts val="600"/>
              </a:spcBef>
              <a:spcAft>
                <a:spcPts val="600"/>
              </a:spcAft>
            </a:pP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delivers statistically significant and clinically meaningful PFS benefit at both </a:t>
            </a:r>
            <a:b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b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75 and 150 mg doses over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fulvestrant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a:t>
            </a:r>
            <a:r>
              <a:rPr lang="en-GB" sz="1200">
                <a:latin typeface="Helvetica Neue" panose="02000503000000020004" pitchFamily="2" charset="0"/>
                <a:ea typeface="Helvetica Neue" panose="02000503000000020004" pitchFamily="2" charset="0"/>
                <a:cs typeface="Helvetica Neue" panose="02000503000000020004" pitchFamily="2" charset="0"/>
              </a:rPr>
              <a:t>in the overall population</a:t>
            </a:r>
            <a:endParaRPr lang="en-US" sz="1200" strike="sngStrike">
              <a:highlight>
                <a:srgbClr val="00FFFF"/>
              </a:highlight>
              <a:latin typeface="Helvetica Neue" panose="02000503000000020004" pitchFamily="2" charset="0"/>
              <a:ea typeface="Helvetica Neue" panose="02000503000000020004" pitchFamily="2" charset="0"/>
              <a:cs typeface="Helvetica Neue" panose="02000503000000020004" pitchFamily="2" charset="0"/>
            </a:endParaRPr>
          </a:p>
          <a:p>
            <a:pPr marL="635850" indent="-279450" fontAlgn="base">
              <a:spcBef>
                <a:spcPts val="600"/>
              </a:spcBef>
              <a:spcAft>
                <a:spcPts val="600"/>
              </a:spcAft>
              <a:buFont typeface="Arial" panose="020B0604020202020204" pitchFamily="34" charset="0"/>
              <a:buChar char="•"/>
            </a:pPr>
            <a:r>
              <a:rPr lang="en-GB" sz="1200">
                <a:latin typeface="Helvetica Neue" panose="02000503000000020004" pitchFamily="2" charset="0"/>
                <a:ea typeface="Helvetica Neue" panose="02000503000000020004" pitchFamily="2" charset="0"/>
                <a:cs typeface="Helvetica Neue" panose="02000503000000020004" pitchFamily="2" charset="0"/>
              </a:rPr>
              <a:t>A clinically meaningful PFS benefit was observed across the</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pre-specified subgroups of unmet medical need (post-CDK4/6i, lung/liver metastases, </a:t>
            </a:r>
            <a:r>
              <a:rPr lang="en-GB" sz="1200" b="0" i="1" u="none" strike="noStrike">
                <a:effectLst/>
                <a:latin typeface="Helvetica Neue" panose="02000503000000020004" pitchFamily="2" charset="0"/>
                <a:ea typeface="Helvetica Neue" panose="02000503000000020004" pitchFamily="2" charset="0"/>
                <a:cs typeface="Helvetica Neue" panose="02000503000000020004" pitchFamily="2" charset="0"/>
              </a:rPr>
              <a:t>ESR1</a:t>
            </a:r>
            <a:r>
              <a:rPr lang="en-GB" sz="1200">
                <a:latin typeface="Helvetica Neue" panose="02000503000000020004" pitchFamily="2" charset="0"/>
                <a:ea typeface="Helvetica Neue" panose="02000503000000020004" pitchFamily="2" charset="0"/>
                <a:cs typeface="Helvetica Neue" panose="02000503000000020004" pitchFamily="2" charset="0"/>
              </a:rPr>
              <a:t>m and </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evidence of ER-driven disease</a:t>
            </a:r>
            <a:r>
              <a:rPr lang="en-US" sz="1200">
                <a:latin typeface="Helvetica Neue" panose="02000503000000020004" pitchFamily="2" charset="0"/>
                <a:ea typeface="Helvetica Neue" panose="02000503000000020004" pitchFamily="2" charset="0"/>
                <a:cs typeface="Helvetica Neue" panose="02000503000000020004" pitchFamily="2" charset="0"/>
              </a:rPr>
              <a:t>)</a:t>
            </a:r>
            <a:endPar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endParaRPr>
          </a:p>
          <a:p>
            <a:pPr fontAlgn="base">
              <a:spcBef>
                <a:spcPts val="600"/>
              </a:spcBef>
              <a:spcAft>
                <a:spcPts val="600"/>
              </a:spcAft>
            </a:pP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Both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doses are well tolerated, with infrequent Grade ≥3 TRAEs, dose reductions and discontinuations</a:t>
            </a:r>
            <a:endParaRPr lang="en-GB" sz="1200">
              <a:latin typeface="Helvetica Neue" panose="02000503000000020004" pitchFamily="2" charset="0"/>
              <a:ea typeface="Helvetica Neue" panose="02000503000000020004" pitchFamily="2" charset="0"/>
              <a:cs typeface="Helvetica Neue" panose="02000503000000020004" pitchFamily="2" charset="0"/>
            </a:endParaRPr>
          </a:p>
          <a:p>
            <a:pPr fontAlgn="base">
              <a:spcBef>
                <a:spcPts val="600"/>
              </a:spcBef>
            </a:pP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The results of SERENA-2 support the further development of </a:t>
            </a:r>
            <a:r>
              <a:rPr lang="en-US"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in ER+ BC</a:t>
            </a:r>
            <a:endPar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endParaRPr>
          </a:p>
          <a:p>
            <a:pPr fontAlgn="base">
              <a:spcBef>
                <a:spcPts val="600"/>
              </a:spcBef>
              <a:spcAft>
                <a:spcPts val="600"/>
              </a:spcAft>
            </a:pP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Recruitment to two Phase 3 studies of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in ABC, SERENA-4</a:t>
            </a:r>
            <a:r>
              <a:rPr lang="en-GB" sz="1200" b="0" i="0" u="none" strike="noStrike" baseline="30000">
                <a:effectLst/>
                <a:latin typeface="Helvetica Neue" panose="02000503000000020004" pitchFamily="2" charset="0"/>
                <a:ea typeface="Helvetica Neue" panose="02000503000000020004" pitchFamily="2" charset="0"/>
                <a:cs typeface="Helvetica Neue" panose="02000503000000020004" pitchFamily="2" charset="0"/>
              </a:rPr>
              <a:t>a</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and SERENA-6</a:t>
            </a:r>
            <a:r>
              <a:rPr lang="en-GB" sz="1200" b="0" i="0" u="none" strike="noStrike" baseline="30000">
                <a:effectLst/>
                <a:latin typeface="Helvetica Neue" panose="02000503000000020004" pitchFamily="2" charset="0"/>
                <a:ea typeface="Helvetica Neue" panose="02000503000000020004" pitchFamily="2" charset="0"/>
                <a:cs typeface="Helvetica Neue" panose="02000503000000020004" pitchFamily="2" charset="0"/>
              </a:rPr>
              <a:t>b</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continues</a:t>
            </a: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3" name="Title 2">
            <a:extLst>
              <a:ext uri="{FF2B5EF4-FFF2-40B4-BE49-F238E27FC236}">
                <a16:creationId xmlns:a16="http://schemas.microsoft.com/office/drawing/2014/main" id="{2A3F08D3-FBC6-8E34-2799-FDA0DD82D29F}"/>
              </a:ext>
            </a:extLst>
          </p:cNvPr>
          <p:cNvSpPr>
            <a:spLocks noGrp="1"/>
          </p:cNvSpPr>
          <p:nvPr>
            <p:ph type="title"/>
          </p:nvPr>
        </p:nvSpPr>
        <p:spPr/>
        <p:txBody>
          <a:bodyPr/>
          <a:lstStyle/>
          <a:p>
            <a:r>
              <a:rPr lang="en-GB" sz="2400">
                <a:ea typeface="Helvetica Neue" panose="02000503000000020004" pitchFamily="2" charset="0"/>
              </a:rPr>
              <a:t>C</a:t>
            </a:r>
            <a:r>
              <a:rPr lang="en-GB" sz="2400" b="0" i="0" u="none" strike="noStrike">
                <a:effectLst/>
                <a:ea typeface="Helvetica Neue" panose="02000503000000020004" pitchFamily="2" charset="0"/>
              </a:rPr>
              <a:t>onclusions</a:t>
            </a:r>
            <a:endParaRPr lang="en-US" sz="2400"/>
          </a:p>
        </p:txBody>
      </p:sp>
      <p:sp>
        <p:nvSpPr>
          <p:cNvPr id="4" name="TextBox 3">
            <a:extLst>
              <a:ext uri="{FF2B5EF4-FFF2-40B4-BE49-F238E27FC236}">
                <a16:creationId xmlns:a16="http://schemas.microsoft.com/office/drawing/2014/main" id="{64B8DBE7-6E79-0F57-54A9-D779D3342E6E}"/>
              </a:ext>
            </a:extLst>
          </p:cNvPr>
          <p:cNvSpPr txBox="1"/>
          <p:nvPr/>
        </p:nvSpPr>
        <p:spPr>
          <a:xfrm>
            <a:off x="381600" y="4394933"/>
            <a:ext cx="8229600" cy="363552"/>
          </a:xfrm>
          <a:prstGeom prst="rect">
            <a:avLst/>
          </a:prstGeom>
          <a:noFill/>
        </p:spPr>
        <p:txBody>
          <a:bodyPr wrap="square" tIns="36000" bIns="36000" rtlCol="0" anchor="t" anchorCtr="0">
            <a:spAutoFit/>
          </a:bodyPr>
          <a:lstStyle/>
          <a:p>
            <a:pPr>
              <a:lnSpc>
                <a:spcPct val="90000"/>
              </a:lnSpc>
            </a:pPr>
            <a:r>
              <a:rPr lang="en-GB" sz="700" b="0" i="0" u="none" strike="noStrike" baseline="30000">
                <a:effectLst/>
                <a:latin typeface="Arial" panose="020B0604020202020204" pitchFamily="34" charset="0"/>
                <a:ea typeface="Helvetica Neue" panose="02000503000000020004" pitchFamily="2" charset="0"/>
                <a:cs typeface="Arial" panose="020B0604020202020204" pitchFamily="34" charset="0"/>
              </a:rPr>
              <a:t>a</a:t>
            </a:r>
            <a:r>
              <a:rPr lang="en-GB" sz="700" b="0" i="0" u="none" strike="noStrike">
                <a:effectLst/>
                <a:latin typeface="Arial" panose="020B0604020202020204" pitchFamily="34" charset="0"/>
                <a:ea typeface="Helvetica Neue" panose="02000503000000020004" pitchFamily="2" charset="0"/>
                <a:cs typeface="Arial" panose="020B0604020202020204" pitchFamily="34" charset="0"/>
              </a:rPr>
              <a:t>SERENA-4 NCT04711252; </a:t>
            </a:r>
            <a:r>
              <a:rPr lang="en-GB" sz="700" b="0" i="0" u="none" strike="noStrike" baseline="30000">
                <a:effectLst/>
                <a:latin typeface="Arial" panose="020B0604020202020204" pitchFamily="34" charset="0"/>
                <a:ea typeface="Helvetica Neue" panose="02000503000000020004" pitchFamily="2" charset="0"/>
                <a:cs typeface="Arial" panose="020B0604020202020204" pitchFamily="34" charset="0"/>
              </a:rPr>
              <a:t>b</a:t>
            </a:r>
            <a:r>
              <a:rPr lang="en-GB" sz="700" b="0" i="0" u="none" strike="noStrike">
                <a:effectLst/>
                <a:latin typeface="Arial" panose="020B0604020202020204" pitchFamily="34" charset="0"/>
                <a:ea typeface="Helvetica Neue" panose="02000503000000020004" pitchFamily="2" charset="0"/>
                <a:cs typeface="Arial" panose="020B0604020202020204" pitchFamily="34" charset="0"/>
              </a:rPr>
              <a:t>SERENA-6 NCT04964934</a:t>
            </a:r>
          </a:p>
          <a:p>
            <a:pPr>
              <a:lnSpc>
                <a:spcPct val="90000"/>
              </a:lnSpc>
            </a:pPr>
            <a:r>
              <a:rPr lang="en-GB" sz="700">
                <a:latin typeface="Arial" panose="020B0604020202020204" pitchFamily="34" charset="0"/>
                <a:ea typeface="Helvetica Neue" panose="02000503000000020004" pitchFamily="2" charset="0"/>
                <a:cs typeface="Arial" panose="020B0604020202020204" pitchFamily="34" charset="0"/>
              </a:rPr>
              <a:t>ABC: advanced breast cancer; AE: adverse event; CDK4/6i: CDK4/6 inhibitor; ER: </a:t>
            </a:r>
            <a:r>
              <a:rPr lang="en-GB" sz="700" err="1">
                <a:latin typeface="Arial" panose="020B0604020202020204" pitchFamily="34" charset="0"/>
                <a:ea typeface="Helvetica Neue" panose="02000503000000020004" pitchFamily="2" charset="0"/>
                <a:cs typeface="Arial" panose="020B0604020202020204" pitchFamily="34" charset="0"/>
              </a:rPr>
              <a:t>estrogen</a:t>
            </a:r>
            <a:r>
              <a:rPr lang="en-GB" sz="700">
                <a:latin typeface="Arial" panose="020B0604020202020204" pitchFamily="34" charset="0"/>
                <a:ea typeface="Helvetica Neue" panose="02000503000000020004" pitchFamily="2" charset="0"/>
                <a:cs typeface="Arial" panose="020B0604020202020204" pitchFamily="34" charset="0"/>
              </a:rPr>
              <a:t> receptor; </a:t>
            </a:r>
            <a:r>
              <a:rPr lang="en-GB" sz="700" i="1">
                <a:latin typeface="Arial" panose="020B0604020202020204" pitchFamily="34" charset="0"/>
                <a:ea typeface="Helvetica Neue" panose="02000503000000020004" pitchFamily="2" charset="0"/>
                <a:cs typeface="Arial" panose="020B0604020202020204" pitchFamily="34" charset="0"/>
              </a:rPr>
              <a:t>ESR1</a:t>
            </a:r>
            <a:r>
              <a:rPr lang="en-GB" sz="700">
                <a:latin typeface="Arial" panose="020B0604020202020204" pitchFamily="34" charset="0"/>
                <a:ea typeface="Helvetica Neue" panose="02000503000000020004" pitchFamily="2" charset="0"/>
                <a:cs typeface="Arial" panose="020B0604020202020204" pitchFamily="34" charset="0"/>
              </a:rPr>
              <a:t>m: mutation in </a:t>
            </a:r>
            <a:r>
              <a:rPr lang="en-GB" sz="700" err="1">
                <a:latin typeface="Arial" panose="020B0604020202020204" pitchFamily="34" charset="0"/>
                <a:ea typeface="Helvetica Neue" panose="02000503000000020004" pitchFamily="2" charset="0"/>
                <a:cs typeface="Arial" panose="020B0604020202020204" pitchFamily="34" charset="0"/>
              </a:rPr>
              <a:t>estrogen</a:t>
            </a:r>
            <a:r>
              <a:rPr lang="en-GB" sz="700">
                <a:latin typeface="Arial" panose="020B0604020202020204" pitchFamily="34" charset="0"/>
                <a:ea typeface="Helvetica Neue" panose="02000503000000020004" pitchFamily="2" charset="0"/>
                <a:cs typeface="Arial" panose="020B0604020202020204" pitchFamily="34" charset="0"/>
              </a:rPr>
              <a:t> receptor 1 gene; HER2: human epidermal growth factor receptor 2; PFS: progression-free survival; TRAE: treatment-related adverse event </a:t>
            </a:r>
          </a:p>
        </p:txBody>
      </p:sp>
    </p:spTree>
    <p:extLst>
      <p:ext uri="{BB962C8B-B14F-4D97-AF65-F5344CB8AC3E}">
        <p14:creationId xmlns:p14="http://schemas.microsoft.com/office/powerpoint/2010/main" val="397218146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02C11-C1F8-B04E-8A76-0A0EFB2A0096}"/>
              </a:ext>
            </a:extLst>
          </p:cNvPr>
          <p:cNvSpPr>
            <a:spLocks noGrp="1"/>
          </p:cNvSpPr>
          <p:nvPr>
            <p:ph idx="1"/>
          </p:nvPr>
        </p:nvSpPr>
        <p:spPr>
          <a:xfrm>
            <a:off x="6360664" y="1034724"/>
            <a:ext cx="2536117" cy="3466301"/>
          </a:xfrm>
        </p:spPr>
        <p:txBody>
          <a:bodyPr anchor="t" anchorCtr="0"/>
          <a:lstStyle/>
          <a:p>
            <a:pPr fontAlgn="base"/>
            <a:r>
              <a:rPr lang="en-GB" sz="1100" b="0" i="0" u="none" strike="noStrike">
                <a:effectLst/>
                <a:ea typeface="Helvetica Neue" panose="02000503000000020004" pitchFamily="2" charset="0"/>
              </a:rPr>
              <a:t>The study was sponsored by AstraZeneca </a:t>
            </a:r>
          </a:p>
          <a:p>
            <a:pPr fontAlgn="base"/>
            <a:r>
              <a:rPr lang="en-GB" sz="1100">
                <a:ea typeface="Helvetica Neue" panose="02000503000000020004" pitchFamily="2" charset="0"/>
              </a:rPr>
              <a:t>Our deepest gratitude is extended to the patients and their families for their participation</a:t>
            </a:r>
          </a:p>
          <a:p>
            <a:pPr fontAlgn="base"/>
            <a:r>
              <a:rPr lang="en-GB" sz="1100" b="0" i="0" u="none" strike="noStrike">
                <a:effectLst/>
                <a:ea typeface="Helvetica Neue" panose="02000503000000020004" pitchFamily="2" charset="0"/>
              </a:rPr>
              <a:t>We sincerely thank all the investigators and site staff for their contribution</a:t>
            </a:r>
          </a:p>
          <a:p>
            <a:pPr fontAlgn="base"/>
            <a:r>
              <a:rPr lang="en-GB" sz="1100">
                <a:ea typeface="Helvetica Neue" panose="02000503000000020004" pitchFamily="2" charset="0"/>
              </a:rPr>
              <a:t>Please scan this QR code to view a plain language summary</a:t>
            </a:r>
            <a:endParaRPr lang="en-US" sz="1100" b="0" i="0" u="none" strike="noStrike">
              <a:effectLst/>
              <a:ea typeface="Helvetica Neue" panose="02000503000000020004" pitchFamily="2" charset="0"/>
            </a:endParaRPr>
          </a:p>
        </p:txBody>
      </p:sp>
      <p:sp>
        <p:nvSpPr>
          <p:cNvPr id="3" name="Title 2">
            <a:extLst>
              <a:ext uri="{FF2B5EF4-FFF2-40B4-BE49-F238E27FC236}">
                <a16:creationId xmlns:a16="http://schemas.microsoft.com/office/drawing/2014/main" id="{CDC0939B-1640-AD26-7C8C-8D39B386BEF1}"/>
              </a:ext>
            </a:extLst>
          </p:cNvPr>
          <p:cNvSpPr>
            <a:spLocks noGrp="1"/>
          </p:cNvSpPr>
          <p:nvPr>
            <p:ph type="title"/>
          </p:nvPr>
        </p:nvSpPr>
        <p:spPr/>
        <p:txBody>
          <a:bodyPr/>
          <a:lstStyle/>
          <a:p>
            <a:r>
              <a:rPr lang="en-GB" sz="2400" b="0" i="0" u="none" strike="noStrike">
                <a:effectLst/>
                <a:ea typeface="Helvetica Neue" panose="02000503000000020004" pitchFamily="2" charset="0"/>
              </a:rPr>
              <a:t>Acknowledgements</a:t>
            </a:r>
            <a:endParaRPr lang="en-US" sz="2400"/>
          </a:p>
        </p:txBody>
      </p:sp>
      <p:grpSp>
        <p:nvGrpSpPr>
          <p:cNvPr id="37" name="Group 36">
            <a:extLst>
              <a:ext uri="{FF2B5EF4-FFF2-40B4-BE49-F238E27FC236}">
                <a16:creationId xmlns:a16="http://schemas.microsoft.com/office/drawing/2014/main" id="{B955174E-7125-085A-14B2-A86D35E2A309}"/>
              </a:ext>
            </a:extLst>
          </p:cNvPr>
          <p:cNvGrpSpPr/>
          <p:nvPr/>
        </p:nvGrpSpPr>
        <p:grpSpPr>
          <a:xfrm>
            <a:off x="305528" y="1252207"/>
            <a:ext cx="6058393" cy="3190343"/>
            <a:chOff x="381000" y="750129"/>
            <a:chExt cx="7955366" cy="4189287"/>
          </a:xfrm>
        </p:grpSpPr>
        <p:pic>
          <p:nvPicPr>
            <p:cNvPr id="4" name="Picture 10">
              <a:extLst>
                <a:ext uri="{FF2B5EF4-FFF2-40B4-BE49-F238E27FC236}">
                  <a16:creationId xmlns:a16="http://schemas.microsoft.com/office/drawing/2014/main" id="{EB42C771-2BA6-286F-AF33-2BD208F208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1000" y="897520"/>
              <a:ext cx="7772399" cy="4041896"/>
            </a:xfrm>
            <a:prstGeom prst="rect">
              <a:avLst/>
            </a:prstGeom>
          </p:spPr>
        </p:pic>
        <p:sp>
          <p:nvSpPr>
            <p:cNvPr id="5" name="TextBox 4">
              <a:extLst>
                <a:ext uri="{FF2B5EF4-FFF2-40B4-BE49-F238E27FC236}">
                  <a16:creationId xmlns:a16="http://schemas.microsoft.com/office/drawing/2014/main" id="{E4BC207C-E9FF-F0EA-3F87-70A439435F9A}"/>
                </a:ext>
              </a:extLst>
            </p:cNvPr>
            <p:cNvSpPr txBox="1"/>
            <p:nvPr/>
          </p:nvSpPr>
          <p:spPr>
            <a:xfrm>
              <a:off x="716194" y="937897"/>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Canada</a:t>
              </a:r>
              <a:endParaRPr lang="en-US" sz="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44BA7E-BD4B-7A67-82DC-708F3B71F6CC}"/>
                </a:ext>
              </a:extLst>
            </p:cNvPr>
            <p:cNvSpPr txBox="1"/>
            <p:nvPr/>
          </p:nvSpPr>
          <p:spPr>
            <a:xfrm>
              <a:off x="635910" y="2646615"/>
              <a:ext cx="685801" cy="444560"/>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United States</a:t>
              </a:r>
              <a:endParaRPr lang="en-US" sz="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2B59B05-D4B5-FE3F-7410-00AC4D1E1E74}"/>
                </a:ext>
              </a:extLst>
            </p:cNvPr>
            <p:cNvSpPr txBox="1"/>
            <p:nvPr/>
          </p:nvSpPr>
          <p:spPr>
            <a:xfrm>
              <a:off x="5721971" y="750129"/>
              <a:ext cx="1672023" cy="282903"/>
            </a:xfrm>
            <a:prstGeom prst="rect">
              <a:avLst/>
            </a:prstGeom>
            <a:noFill/>
          </p:spPr>
          <p:txBody>
            <a:bodyPr wrap="square">
              <a:spAutoFit/>
            </a:bodyPr>
            <a:lstStyle/>
            <a:p>
              <a:r>
                <a:rPr lang="en-GB" sz="800">
                  <a:solidFill>
                    <a:srgbClr val="3F4444"/>
                  </a:solidFill>
                  <a:latin typeface="Arial" panose="020B0604020202020204" pitchFamily="34" charset="0"/>
                  <a:ea typeface="Helvetica Neue" panose="02000503000000020004" pitchFamily="2" charset="0"/>
                  <a:cs typeface="Arial" panose="020B0604020202020204" pitchFamily="34" charset="0"/>
                </a:rPr>
                <a:t>Russian Federation</a:t>
              </a:r>
              <a:endParaRPr lang="en-US"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54856D-466C-58D6-A934-E3CA92511CEB}"/>
                </a:ext>
              </a:extLst>
            </p:cNvPr>
            <p:cNvSpPr txBox="1"/>
            <p:nvPr/>
          </p:nvSpPr>
          <p:spPr>
            <a:xfrm>
              <a:off x="7154456" y="2591398"/>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South Korea</a:t>
              </a:r>
              <a:endParaRPr lang="en-US" sz="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7D2E2B-7470-3020-DFA9-592D19FBDB58}"/>
                </a:ext>
              </a:extLst>
            </p:cNvPr>
            <p:cNvSpPr txBox="1"/>
            <p:nvPr/>
          </p:nvSpPr>
          <p:spPr>
            <a:xfrm>
              <a:off x="5477268" y="3689941"/>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Georgia</a:t>
              </a:r>
              <a:endParaRPr lang="en-US" sz="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DE562F6-B85B-09E9-5669-4D797B5E0DE1}"/>
                </a:ext>
              </a:extLst>
            </p:cNvPr>
            <p:cNvSpPr txBox="1"/>
            <p:nvPr/>
          </p:nvSpPr>
          <p:spPr>
            <a:xfrm>
              <a:off x="6744617" y="2865119"/>
              <a:ext cx="819678" cy="282903"/>
            </a:xfrm>
            <a:prstGeom prst="rect">
              <a:avLst/>
            </a:prstGeom>
            <a:noFill/>
          </p:spPr>
          <p:txBody>
            <a:bodyPr wrap="square" lIns="36000">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Ukraine</a:t>
              </a:r>
              <a:endParaRPr lang="en-US" sz="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498E73A-BF1D-05BD-A338-5B1511C4A2A5}"/>
                </a:ext>
              </a:extLst>
            </p:cNvPr>
            <p:cNvSpPr txBox="1"/>
            <p:nvPr/>
          </p:nvSpPr>
          <p:spPr>
            <a:xfrm>
              <a:off x="3595409" y="3569943"/>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Poland</a:t>
              </a:r>
              <a:endParaRPr lang="en-US" sz="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7E2D06-9CE7-74BE-DAD7-C0545C70E24D}"/>
                </a:ext>
              </a:extLst>
            </p:cNvPr>
            <p:cNvSpPr txBox="1"/>
            <p:nvPr/>
          </p:nvSpPr>
          <p:spPr>
            <a:xfrm>
              <a:off x="3606936" y="1581407"/>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Belgium</a:t>
              </a:r>
              <a:endParaRPr lang="en-US" sz="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1C46852-AA42-B02A-8CE6-D58A3EFF9412}"/>
                </a:ext>
              </a:extLst>
            </p:cNvPr>
            <p:cNvSpPr txBox="1"/>
            <p:nvPr/>
          </p:nvSpPr>
          <p:spPr>
            <a:xfrm>
              <a:off x="3257622" y="3357421"/>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Italy</a:t>
              </a:r>
              <a:endParaRPr lang="en-US" sz="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D6F9AE5-D2A7-E96A-2A67-C639B5C9F695}"/>
                </a:ext>
              </a:extLst>
            </p:cNvPr>
            <p:cNvSpPr txBox="1"/>
            <p:nvPr/>
          </p:nvSpPr>
          <p:spPr>
            <a:xfrm>
              <a:off x="4775967" y="4091867"/>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Hungary</a:t>
              </a:r>
              <a:endParaRPr lang="en-US"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A41EF20-E41C-3EF9-EDE3-F54CA3C5AA7E}"/>
                </a:ext>
              </a:extLst>
            </p:cNvPr>
            <p:cNvSpPr txBox="1"/>
            <p:nvPr/>
          </p:nvSpPr>
          <p:spPr>
            <a:xfrm>
              <a:off x="2897063" y="2457473"/>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France</a:t>
              </a:r>
              <a:endParaRPr lang="en-US" sz="8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34A0CBB-EF47-D820-B930-FB07640879B3}"/>
                </a:ext>
              </a:extLst>
            </p:cNvPr>
            <p:cNvSpPr txBox="1"/>
            <p:nvPr/>
          </p:nvSpPr>
          <p:spPr>
            <a:xfrm>
              <a:off x="5073648" y="3496010"/>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Israel</a:t>
              </a:r>
              <a:endParaRPr lang="en-US" sz="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0A551B-1C02-A823-9F51-FF3955E694B1}"/>
                </a:ext>
              </a:extLst>
            </p:cNvPr>
            <p:cNvSpPr txBox="1"/>
            <p:nvPr/>
          </p:nvSpPr>
          <p:spPr>
            <a:xfrm>
              <a:off x="4062340" y="1320685"/>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Germany</a:t>
              </a:r>
              <a:endParaRPr lang="en-US" sz="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16E261C-3C3C-B08D-7282-768EC90714D2}"/>
                </a:ext>
              </a:extLst>
            </p:cNvPr>
            <p:cNvSpPr txBox="1"/>
            <p:nvPr/>
          </p:nvSpPr>
          <p:spPr>
            <a:xfrm>
              <a:off x="2698153" y="2751216"/>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Portugal</a:t>
              </a:r>
              <a:endParaRPr lang="en-US" sz="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02D3ACD-2C16-E1C7-DF13-CC4745F438D3}"/>
                </a:ext>
              </a:extLst>
            </p:cNvPr>
            <p:cNvSpPr txBox="1"/>
            <p:nvPr/>
          </p:nvSpPr>
          <p:spPr>
            <a:xfrm>
              <a:off x="3013625" y="3048955"/>
              <a:ext cx="1181910"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Spain</a:t>
              </a:r>
              <a:endParaRPr lang="en-US" sz="8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8A29999-ED84-A740-43BE-192710C30BA2}"/>
                </a:ext>
              </a:extLst>
            </p:cNvPr>
            <p:cNvSpPr txBox="1"/>
            <p:nvPr/>
          </p:nvSpPr>
          <p:spPr>
            <a:xfrm>
              <a:off x="2651403" y="2018191"/>
              <a:ext cx="1473902" cy="282903"/>
            </a:xfrm>
            <a:prstGeom prst="rect">
              <a:avLst/>
            </a:prstGeom>
            <a:noFill/>
          </p:spPr>
          <p:txBody>
            <a:bodyPr wrap="square">
              <a:spAutoFit/>
            </a:bodyPr>
            <a:lstStyle/>
            <a:p>
              <a:r>
                <a:rPr lang="en-GB" sz="800" b="0"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United Kingdom</a:t>
              </a:r>
              <a:endParaRPr lang="en-US" sz="80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FC4987FC-04E9-565B-552D-2BD586612D36}"/>
                </a:ext>
              </a:extLst>
            </p:cNvPr>
            <p:cNvCxnSpPr>
              <a:cxnSpLocks/>
            </p:cNvCxnSpPr>
            <p:nvPr/>
          </p:nvCxnSpPr>
          <p:spPr>
            <a:xfrm>
              <a:off x="1056722" y="1198963"/>
              <a:ext cx="250426" cy="79438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100E9C-DC85-B582-10CB-EAEDFF57C13A}"/>
                </a:ext>
              </a:extLst>
            </p:cNvPr>
            <p:cNvCxnSpPr>
              <a:cxnSpLocks/>
            </p:cNvCxnSpPr>
            <p:nvPr/>
          </p:nvCxnSpPr>
          <p:spPr>
            <a:xfrm flipH="1">
              <a:off x="1229295" y="2623413"/>
              <a:ext cx="563534" cy="21296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2662F9-3BB2-E504-344F-33BFC55D0162}"/>
                </a:ext>
              </a:extLst>
            </p:cNvPr>
            <p:cNvCxnSpPr>
              <a:cxnSpLocks/>
              <a:endCxn id="8" idx="1"/>
            </p:cNvCxnSpPr>
            <p:nvPr/>
          </p:nvCxnSpPr>
          <p:spPr>
            <a:xfrm>
              <a:off x="6763619" y="2729897"/>
              <a:ext cx="390837" cy="295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81653F-730A-7809-953F-77199B092CAF}"/>
                </a:ext>
              </a:extLst>
            </p:cNvPr>
            <p:cNvCxnSpPr>
              <a:cxnSpLocks/>
            </p:cNvCxnSpPr>
            <p:nvPr/>
          </p:nvCxnSpPr>
          <p:spPr>
            <a:xfrm flipH="1">
              <a:off x="6126265" y="1004937"/>
              <a:ext cx="255215" cy="73127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C2BDEA-AECD-AEBA-66E2-4D5D1BFFA03E}"/>
                </a:ext>
              </a:extLst>
            </p:cNvPr>
            <p:cNvCxnSpPr>
              <a:cxnSpLocks/>
            </p:cNvCxnSpPr>
            <p:nvPr/>
          </p:nvCxnSpPr>
          <p:spPr>
            <a:xfrm>
              <a:off x="4015909" y="1809698"/>
              <a:ext cx="92861" cy="5478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AE7E0E-5DE9-C1A4-1D3D-7BA5F47C915B}"/>
                </a:ext>
              </a:extLst>
            </p:cNvPr>
            <p:cNvCxnSpPr>
              <a:cxnSpLocks/>
            </p:cNvCxnSpPr>
            <p:nvPr/>
          </p:nvCxnSpPr>
          <p:spPr>
            <a:xfrm flipH="1">
              <a:off x="3435962" y="2614784"/>
              <a:ext cx="512246" cy="4980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B14B6B9-C5BD-6B27-0DE7-F58FD00BD1BC}"/>
                </a:ext>
              </a:extLst>
            </p:cNvPr>
            <p:cNvCxnSpPr>
              <a:cxnSpLocks/>
            </p:cNvCxnSpPr>
            <p:nvPr/>
          </p:nvCxnSpPr>
          <p:spPr>
            <a:xfrm flipH="1">
              <a:off x="3395745" y="2642287"/>
              <a:ext cx="444127" cy="2266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1370ED-2572-9EF3-58B2-4B089138EE1D}"/>
                </a:ext>
              </a:extLst>
            </p:cNvPr>
            <p:cNvCxnSpPr>
              <a:cxnSpLocks/>
            </p:cNvCxnSpPr>
            <p:nvPr/>
          </p:nvCxnSpPr>
          <p:spPr>
            <a:xfrm flipH="1">
              <a:off x="3455838" y="2499323"/>
              <a:ext cx="594881" cy="9458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63F2A1-86CB-C7EE-6F82-58281C663506}"/>
                </a:ext>
              </a:extLst>
            </p:cNvPr>
            <p:cNvCxnSpPr>
              <a:cxnSpLocks/>
            </p:cNvCxnSpPr>
            <p:nvPr/>
          </p:nvCxnSpPr>
          <p:spPr>
            <a:xfrm flipH="1">
              <a:off x="4241030" y="1572072"/>
              <a:ext cx="198502" cy="7466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518C1-F0C4-256B-182F-52E053AD1D58}"/>
                </a:ext>
              </a:extLst>
            </p:cNvPr>
            <p:cNvCxnSpPr>
              <a:cxnSpLocks/>
            </p:cNvCxnSpPr>
            <p:nvPr/>
          </p:nvCxnSpPr>
          <p:spPr>
            <a:xfrm flipH="1" flipV="1">
              <a:off x="4759186" y="2860250"/>
              <a:ext cx="526902" cy="7096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C64522-DB5B-55D2-83CD-50413C4F3008}"/>
                </a:ext>
              </a:extLst>
            </p:cNvPr>
            <p:cNvCxnSpPr>
              <a:cxnSpLocks/>
            </p:cNvCxnSpPr>
            <p:nvPr/>
          </p:nvCxnSpPr>
          <p:spPr>
            <a:xfrm flipV="1">
              <a:off x="3643229" y="2531650"/>
              <a:ext cx="600367" cy="89011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4B31D7-66E1-A9A8-8126-DEC7A77F1C71}"/>
                </a:ext>
              </a:extLst>
            </p:cNvPr>
            <p:cNvCxnSpPr>
              <a:cxnSpLocks/>
            </p:cNvCxnSpPr>
            <p:nvPr/>
          </p:nvCxnSpPr>
          <p:spPr>
            <a:xfrm flipH="1" flipV="1">
              <a:off x="4944362" y="2591892"/>
              <a:ext cx="895230" cy="113974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FF9E25-4BCB-74D1-672F-71866933820A}"/>
                </a:ext>
              </a:extLst>
            </p:cNvPr>
            <p:cNvCxnSpPr>
              <a:cxnSpLocks/>
              <a:stCxn id="10" idx="1"/>
            </p:cNvCxnSpPr>
            <p:nvPr/>
          </p:nvCxnSpPr>
          <p:spPr>
            <a:xfrm flipH="1" flipV="1">
              <a:off x="4753029" y="2408164"/>
              <a:ext cx="1991588" cy="59840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23F244-18FC-EE6F-7C7E-1FD4F46556B7}"/>
                </a:ext>
              </a:extLst>
            </p:cNvPr>
            <p:cNvCxnSpPr>
              <a:cxnSpLocks/>
            </p:cNvCxnSpPr>
            <p:nvPr/>
          </p:nvCxnSpPr>
          <p:spPr>
            <a:xfrm flipV="1">
              <a:off x="3957928" y="2303965"/>
              <a:ext cx="455219" cy="131216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236676-0C22-6AF0-B1AC-19A69B96B572}"/>
                </a:ext>
              </a:extLst>
            </p:cNvPr>
            <p:cNvCxnSpPr>
              <a:cxnSpLocks/>
            </p:cNvCxnSpPr>
            <p:nvPr/>
          </p:nvCxnSpPr>
          <p:spPr>
            <a:xfrm flipH="1" flipV="1">
              <a:off x="3773135" y="2210028"/>
              <a:ext cx="211902" cy="90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7E71F97-E24C-4906-F685-221B4157B24F}"/>
                </a:ext>
              </a:extLst>
            </p:cNvPr>
            <p:cNvCxnSpPr>
              <a:cxnSpLocks/>
            </p:cNvCxnSpPr>
            <p:nvPr/>
          </p:nvCxnSpPr>
          <p:spPr>
            <a:xfrm flipH="1" flipV="1">
              <a:off x="4445917" y="2457473"/>
              <a:ext cx="577464" cy="166202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DB152CEE-FBFB-EE9B-A217-BCDCF1950785}"/>
              </a:ext>
            </a:extLst>
          </p:cNvPr>
          <p:cNvSpPr/>
          <p:nvPr/>
        </p:nvSpPr>
        <p:spPr>
          <a:xfrm>
            <a:off x="7197014" y="3479703"/>
            <a:ext cx="853568" cy="853568"/>
          </a:xfrm>
          <a:prstGeom prst="rect">
            <a:avLst/>
          </a:prstGeom>
          <a:noFill/>
          <a:ln>
            <a:solidFill>
              <a:srgbClr val="83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Qr code&#10;&#10;Description automatically generated">
            <a:extLst>
              <a:ext uri="{FF2B5EF4-FFF2-40B4-BE49-F238E27FC236}">
                <a16:creationId xmlns:a16="http://schemas.microsoft.com/office/drawing/2014/main" id="{DACC8189-8FA2-541B-7EF3-6C3BDB2DE692}"/>
              </a:ext>
            </a:extLst>
          </p:cNvPr>
          <p:cNvPicPr>
            <a:picLocks noChangeAspect="1"/>
          </p:cNvPicPr>
          <p:nvPr/>
        </p:nvPicPr>
        <p:blipFill rotWithShape="1">
          <a:blip r:embed="rId4">
            <a:extLst>
              <a:ext uri="{28A0092B-C50C-407E-A947-70E740481C1C}">
                <a14:useLocalDpi xmlns:a14="http://schemas.microsoft.com/office/drawing/2010/main" val="0"/>
              </a:ext>
            </a:extLst>
          </a:blip>
          <a:srcRect l="9423" t="8195" r="9194" b="9834"/>
          <a:stretch/>
        </p:blipFill>
        <p:spPr>
          <a:xfrm>
            <a:off x="7197958" y="3473545"/>
            <a:ext cx="853568" cy="859726"/>
          </a:xfrm>
          <a:prstGeom prst="rect">
            <a:avLst/>
          </a:prstGeom>
          <a:ln w="19050">
            <a:solidFill>
              <a:srgbClr val="830051"/>
            </a:solidFill>
          </a:ln>
        </p:spPr>
      </p:pic>
    </p:spTree>
    <p:extLst>
      <p:ext uri="{BB962C8B-B14F-4D97-AF65-F5344CB8AC3E}">
        <p14:creationId xmlns:p14="http://schemas.microsoft.com/office/powerpoint/2010/main" val="243081945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49E6A1-4D6A-1A47-B958-9F618D81A8E4}"/>
              </a:ext>
            </a:extLst>
          </p:cNvPr>
          <p:cNvSpPr>
            <a:spLocks noGrp="1"/>
          </p:cNvSpPr>
          <p:nvPr>
            <p:ph type="title"/>
          </p:nvPr>
        </p:nvSpPr>
        <p:spPr>
          <a:xfrm>
            <a:off x="400979" y="120208"/>
            <a:ext cx="5802972" cy="611637"/>
          </a:xfrm>
        </p:spPr>
        <p:txBody>
          <a:bodyPr anchor="t" anchorCtr="0"/>
          <a:lstStyle/>
          <a:p>
            <a:r>
              <a:rPr lang="en-US" sz="2000" b="1"/>
              <a:t>Disclosure Information</a:t>
            </a:r>
            <a:br>
              <a:rPr lang="en-US" sz="1100" b="1"/>
            </a:br>
            <a:r>
              <a:rPr lang="en-US" sz="1100"/>
              <a:t>Press Conference  |  San Antonio Breast Cancer Symposium 2022  </a:t>
            </a:r>
            <a:endParaRPr lang="en-US" sz="1200"/>
          </a:p>
        </p:txBody>
      </p:sp>
      <p:sp>
        <p:nvSpPr>
          <p:cNvPr id="9" name="Content Placeholder 2">
            <a:extLst>
              <a:ext uri="{FF2B5EF4-FFF2-40B4-BE49-F238E27FC236}">
                <a16:creationId xmlns:a16="http://schemas.microsoft.com/office/drawing/2014/main" id="{1932EF3D-F33A-0144-B2F3-917CBE6C1121}"/>
              </a:ext>
            </a:extLst>
          </p:cNvPr>
          <p:cNvSpPr>
            <a:spLocks noGrp="1"/>
          </p:cNvSpPr>
          <p:nvPr>
            <p:ph idx="1"/>
          </p:nvPr>
        </p:nvSpPr>
        <p:spPr>
          <a:xfrm>
            <a:off x="381000" y="931818"/>
            <a:ext cx="8229600" cy="3785656"/>
          </a:xfrm>
        </p:spPr>
        <p:txBody>
          <a:bodyPr/>
          <a:lstStyle/>
          <a:p>
            <a:pPr marL="0" indent="0">
              <a:buNone/>
            </a:pPr>
            <a:r>
              <a:rPr lang="en-US" dirty="0"/>
              <a:t>Mafalda Oliveira MD, PhD</a:t>
            </a:r>
          </a:p>
          <a:p>
            <a:pPr marL="0" indent="0">
              <a:spcBef>
                <a:spcPts val="300"/>
              </a:spcBef>
              <a:buNone/>
            </a:pPr>
            <a:r>
              <a:rPr lang="en-US" sz="1200" dirty="0"/>
              <a:t>I have the following relevant financial relationships to disclose:</a:t>
            </a:r>
          </a:p>
          <a:p>
            <a:pPr marL="0" indent="0">
              <a:spcBef>
                <a:spcPts val="300"/>
              </a:spcBef>
              <a:buNone/>
            </a:pPr>
            <a:r>
              <a:rPr lang="en-US" sz="1200" dirty="0"/>
              <a:t>	Employee of: </a:t>
            </a:r>
            <a:r>
              <a:rPr lang="en-GB" sz="1200" dirty="0" err="1"/>
              <a:t>Vall</a:t>
            </a:r>
            <a:r>
              <a:rPr lang="en-GB" sz="1200" dirty="0"/>
              <a:t> </a:t>
            </a:r>
            <a:r>
              <a:rPr lang="en-GB" sz="1200" dirty="0" err="1"/>
              <a:t>d'Hebron</a:t>
            </a:r>
            <a:r>
              <a:rPr lang="en-GB" sz="1200" dirty="0"/>
              <a:t> </a:t>
            </a:r>
            <a:r>
              <a:rPr lang="en-GB" sz="1200"/>
              <a:t>University Hospital, </a:t>
            </a:r>
            <a:r>
              <a:rPr lang="en-GB" sz="1200" dirty="0"/>
              <a:t>Barcelona, Spain</a:t>
            </a:r>
            <a:endParaRPr lang="en-US" sz="1200" dirty="0"/>
          </a:p>
          <a:p>
            <a:pPr marL="0" indent="0">
              <a:spcBef>
                <a:spcPts val="300"/>
              </a:spcBef>
              <a:buNone/>
            </a:pPr>
            <a:r>
              <a:rPr lang="en-US" sz="1200" dirty="0"/>
              <a:t>	Consultant for: AstraZeneca, Gilead, GSK, </a:t>
            </a:r>
            <a:r>
              <a:rPr lang="en-US" sz="1200" dirty="0" err="1"/>
              <a:t>iTEOS</a:t>
            </a:r>
            <a:r>
              <a:rPr lang="en-US" sz="1200" dirty="0"/>
              <a:t>, MSD, Pierre Fabre, Roche and </a:t>
            </a:r>
            <a:r>
              <a:rPr lang="en-US" sz="1200" dirty="0" err="1"/>
              <a:t>SeaGen</a:t>
            </a:r>
            <a:endParaRPr lang="en-US" sz="1200" dirty="0"/>
          </a:p>
          <a:p>
            <a:pPr marL="0" indent="0">
              <a:spcBef>
                <a:spcPts val="300"/>
              </a:spcBef>
              <a:buNone/>
            </a:pPr>
            <a:r>
              <a:rPr lang="en-US" sz="1200" dirty="0"/>
              <a:t>	Speaker’s Bureau for: AstraZeneca, Eisai, Novartis, Roche and </a:t>
            </a:r>
            <a:r>
              <a:rPr lang="en-US" sz="1200" dirty="0" err="1"/>
              <a:t>SeaGen</a:t>
            </a:r>
            <a:endParaRPr lang="en-US" sz="1200" dirty="0"/>
          </a:p>
          <a:p>
            <a:pPr marL="0" indent="0">
              <a:spcBef>
                <a:spcPts val="300"/>
              </a:spcBef>
              <a:buNone/>
            </a:pPr>
            <a:r>
              <a:rPr lang="en-US" sz="1200" dirty="0"/>
              <a:t>	Grant/Research support from: AstraZeneca, Boehringer-Ingelheim, Genentech, Gilead, GSK, </a:t>
            </a:r>
            <a:r>
              <a:rPr lang="en-US" sz="1200" dirty="0" err="1"/>
              <a:t>Immunomedics</a:t>
            </a:r>
            <a:r>
              <a:rPr lang="en-US" sz="1200" dirty="0"/>
              <a:t>, 	Novartis, Roche, </a:t>
            </a:r>
            <a:r>
              <a:rPr lang="en-US" sz="1200" dirty="0" err="1"/>
              <a:t>SeaGen</a:t>
            </a:r>
            <a:r>
              <a:rPr lang="en-US" sz="1200" dirty="0"/>
              <a:t> and Zenith Epigenetics</a:t>
            </a:r>
          </a:p>
          <a:p>
            <a:pPr marL="0" indent="0">
              <a:spcBef>
                <a:spcPts val="300"/>
              </a:spcBef>
              <a:buNone/>
            </a:pPr>
            <a:r>
              <a:rPr lang="en-US" sz="1200" dirty="0"/>
              <a:t>	</a:t>
            </a:r>
          </a:p>
        </p:txBody>
      </p:sp>
    </p:spTree>
    <p:extLst>
      <p:ext uri="{BB962C8B-B14F-4D97-AF65-F5344CB8AC3E}">
        <p14:creationId xmlns:p14="http://schemas.microsoft.com/office/powerpoint/2010/main" val="283396443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3F17A-3824-6A8B-68B5-721E9F5F4C39}"/>
              </a:ext>
            </a:extLst>
          </p:cNvPr>
          <p:cNvSpPr>
            <a:spLocks noGrp="1"/>
          </p:cNvSpPr>
          <p:nvPr>
            <p:ph type="title"/>
          </p:nvPr>
        </p:nvSpPr>
        <p:spPr/>
        <p:txBody>
          <a:bodyPr/>
          <a:lstStyle/>
          <a:p>
            <a:r>
              <a:rPr lang="en-GB" sz="2400" b="0" i="0" u="none" strike="noStrike">
                <a:effectLst/>
                <a:ea typeface="Helvetica Neue" panose="02000503000000020004" pitchFamily="2" charset="0"/>
              </a:rPr>
              <a:t>SERENA-2 study overview</a:t>
            </a:r>
            <a:endParaRPr lang="en-US" sz="2400"/>
          </a:p>
        </p:txBody>
      </p:sp>
      <p:sp>
        <p:nvSpPr>
          <p:cNvPr id="4" name="TextBox 3">
            <a:extLst>
              <a:ext uri="{FF2B5EF4-FFF2-40B4-BE49-F238E27FC236}">
                <a16:creationId xmlns:a16="http://schemas.microsoft.com/office/drawing/2014/main" id="{3EFCEC0F-52E4-E54B-EECE-492A78B1CA95}"/>
              </a:ext>
            </a:extLst>
          </p:cNvPr>
          <p:cNvSpPr txBox="1"/>
          <p:nvPr/>
        </p:nvSpPr>
        <p:spPr>
          <a:xfrm>
            <a:off x="381000" y="4035056"/>
            <a:ext cx="8641976" cy="728849"/>
          </a:xfrm>
          <a:prstGeom prst="rect">
            <a:avLst/>
          </a:prstGeom>
          <a:noFill/>
        </p:spPr>
        <p:txBody>
          <a:bodyPr wrap="square" tIns="36000" rtlCol="0" anchor="t" anchorCtr="0">
            <a:spAutoFit/>
          </a:bodyPr>
          <a:lstStyle/>
          <a:p>
            <a:r>
              <a:rPr lang="en-GB" sz="700" b="0" i="0" u="none" strike="noStrike" dirty="0">
                <a:effectLst/>
                <a:latin typeface="Arial" panose="020B0604020202020204" pitchFamily="34" charset="0"/>
                <a:cs typeface="Arial" panose="020B0604020202020204" pitchFamily="34" charset="0"/>
              </a:rPr>
              <a:t>*Disease progression assessed by the investigator and defined using RECIST, version 1.1</a:t>
            </a:r>
          </a:p>
          <a:p>
            <a:pPr fontAlgn="base"/>
            <a:r>
              <a:rPr lang="en-GB" sz="700" dirty="0">
                <a:latin typeface="Arial" panose="020B0604020202020204" pitchFamily="34" charset="0"/>
                <a:ea typeface="Helvetica Neue" panose="02000503000000020004" pitchFamily="2" charset="0"/>
                <a:cs typeface="Arial" panose="020B0604020202020204" pitchFamily="34" charset="0"/>
              </a:rPr>
              <a:t>Primary analysis was triggered when 108 progression events occurred in best performing pair (camizestrant 75 or 150 mg vs fulvestrant)</a:t>
            </a:r>
            <a:r>
              <a:rPr lang="en-US" sz="700" dirty="0">
                <a:latin typeface="Arial" panose="020B0604020202020204" pitchFamily="34" charset="0"/>
                <a:ea typeface="Helvetica Neue" panose="02000503000000020004" pitchFamily="2" charset="0"/>
                <a:cs typeface="Arial" panose="020B0604020202020204" pitchFamily="34" charset="0"/>
              </a:rPr>
              <a:t>​. This </a:t>
            </a:r>
            <a:r>
              <a:rPr lang="en-GB" sz="700" dirty="0">
                <a:latin typeface="Arial" panose="020B0604020202020204" pitchFamily="34" charset="0"/>
                <a:ea typeface="Helvetica Neue" panose="02000503000000020004" pitchFamily="2" charset="0"/>
                <a:cs typeface="Arial" panose="020B0604020202020204" pitchFamily="34" charset="0"/>
              </a:rPr>
              <a:t>provided 86% power at 2-sided 10% significance level, assuming true HR=0.59 and median PFS in control arm=5 months. </a:t>
            </a: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SERENA-2 was designed to compare camizestrant 75 and 150 mg with fulvestrant</a:t>
            </a:r>
            <a:r>
              <a:rPr lang="en-US" sz="700" b="0" i="0" u="none" strike="noStrike" dirty="0">
                <a:effectLst/>
                <a:latin typeface="Arial" panose="020B0604020202020204" pitchFamily="34" charset="0"/>
                <a:ea typeface="Helvetica Neue" panose="02000503000000020004" pitchFamily="2" charset="0"/>
                <a:cs typeface="Arial" panose="020B0604020202020204" pitchFamily="34" charset="0"/>
              </a:rPr>
              <a:t>​; it was </a:t>
            </a: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not powered to compare </a:t>
            </a:r>
            <a:r>
              <a:rPr lang="en-GB" sz="700" b="0" i="0" u="none" strike="noStrike" dirty="0" err="1">
                <a:effectLst/>
                <a:latin typeface="Arial" panose="020B0604020202020204" pitchFamily="34" charset="0"/>
                <a:ea typeface="Helvetica Neue" panose="02000503000000020004" pitchFamily="2" charset="0"/>
                <a:cs typeface="Arial" panose="020B0604020202020204" pitchFamily="34" charset="0"/>
              </a:rPr>
              <a:t>camizestrant</a:t>
            </a: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 doses</a:t>
            </a:r>
            <a:endParaRPr lang="en-US" sz="700" b="0" i="0" u="none" strike="noStrike" dirty="0">
              <a:effectLst/>
              <a:latin typeface="Arial" panose="020B0604020202020204" pitchFamily="34" charset="0"/>
              <a:ea typeface="Helvetica Neue" panose="02000503000000020004" pitchFamily="2" charset="0"/>
              <a:cs typeface="Arial" panose="020B0604020202020204" pitchFamily="34" charset="0"/>
            </a:endParaRPr>
          </a:p>
          <a:p>
            <a:r>
              <a:rPr lang="en-GB" sz="700" b="0" i="0" u="none" strike="noStrike" dirty="0">
                <a:effectLst/>
                <a:latin typeface="Arial" panose="020B0604020202020204" pitchFamily="34" charset="0"/>
                <a:cs typeface="Arial" panose="020B0604020202020204" pitchFamily="34" charset="0"/>
              </a:rPr>
              <a:t>ABC: advanced breast cancer; CBR24: clinical benefit rate at 24 weeks; CDK4/6i: CDK4/6 inhibitor; CT: chemotherapy; CTC: circulating </a:t>
            </a:r>
            <a:r>
              <a:rPr lang="en-GB" sz="700" b="0" i="0" u="none" strike="noStrike" dirty="0" err="1">
                <a:effectLst/>
                <a:latin typeface="Arial" panose="020B0604020202020204" pitchFamily="34" charset="0"/>
                <a:cs typeface="Arial" panose="020B0604020202020204" pitchFamily="34" charset="0"/>
              </a:rPr>
              <a:t>tumor</a:t>
            </a:r>
            <a:r>
              <a:rPr lang="en-GB" sz="700" b="0" i="0" u="none" strike="noStrike" dirty="0">
                <a:effectLst/>
                <a:latin typeface="Arial" panose="020B0604020202020204" pitchFamily="34" charset="0"/>
                <a:cs typeface="Arial" panose="020B0604020202020204" pitchFamily="34" charset="0"/>
              </a:rPr>
              <a:t> cells; </a:t>
            </a:r>
            <a:r>
              <a:rPr lang="en-GB" sz="700" b="0" i="0" u="none" strike="noStrike" dirty="0" err="1">
                <a:effectLst/>
                <a:latin typeface="Arial" panose="020B0604020202020204" pitchFamily="34" charset="0"/>
                <a:cs typeface="Arial" panose="020B0604020202020204" pitchFamily="34" charset="0"/>
              </a:rPr>
              <a:t>ctDNA</a:t>
            </a:r>
            <a:r>
              <a:rPr lang="en-GB" sz="700" b="0" i="0" u="none" strike="noStrike" dirty="0">
                <a:effectLst/>
                <a:latin typeface="Arial" panose="020B0604020202020204" pitchFamily="34" charset="0"/>
                <a:cs typeface="Arial" panose="020B0604020202020204" pitchFamily="34" charset="0"/>
              </a:rPr>
              <a:t>: circulating </a:t>
            </a:r>
            <a:r>
              <a:rPr lang="en-GB" sz="700" b="0" i="0" u="none" strike="noStrike" dirty="0" err="1">
                <a:effectLst/>
                <a:latin typeface="Arial" panose="020B0604020202020204" pitchFamily="34" charset="0"/>
                <a:cs typeface="Arial" panose="020B0604020202020204" pitchFamily="34" charset="0"/>
              </a:rPr>
              <a:t>tumor</a:t>
            </a:r>
            <a:r>
              <a:rPr lang="en-GB" sz="700" b="0" i="0" u="none" strike="noStrike" dirty="0">
                <a:effectLst/>
                <a:latin typeface="Arial" panose="020B0604020202020204" pitchFamily="34" charset="0"/>
                <a:cs typeface="Arial" panose="020B0604020202020204" pitchFamily="34" charset="0"/>
              </a:rPr>
              <a:t> DNA; ER: </a:t>
            </a:r>
            <a:r>
              <a:rPr lang="en-GB" sz="700" b="0" i="0" u="none" strike="noStrike" dirty="0" err="1">
                <a:effectLst/>
                <a:latin typeface="Arial" panose="020B0604020202020204" pitchFamily="34" charset="0"/>
                <a:cs typeface="Arial" panose="020B0604020202020204" pitchFamily="34" charset="0"/>
              </a:rPr>
              <a:t>estrogen</a:t>
            </a:r>
            <a:r>
              <a:rPr lang="en-GB" sz="700" b="0" i="0" u="none" strike="noStrike" dirty="0">
                <a:effectLst/>
                <a:latin typeface="Arial" panose="020B0604020202020204" pitchFamily="34" charset="0"/>
                <a:cs typeface="Arial" panose="020B0604020202020204" pitchFamily="34" charset="0"/>
              </a:rPr>
              <a:t> receptor; ​</a:t>
            </a:r>
            <a:br>
              <a:rPr lang="en-GB" sz="700" b="0" i="0" u="none" strike="noStrike" dirty="0">
                <a:effectLst/>
                <a:latin typeface="Arial" panose="020B0604020202020204" pitchFamily="34" charset="0"/>
                <a:cs typeface="Arial" panose="020B0604020202020204" pitchFamily="34" charset="0"/>
              </a:rPr>
            </a:br>
            <a:r>
              <a:rPr lang="en-GB" sz="700" b="0" i="1" u="none" strike="noStrike" dirty="0">
                <a:effectLst/>
                <a:latin typeface="Arial" panose="020B0604020202020204" pitchFamily="34" charset="0"/>
                <a:cs typeface="Arial" panose="020B0604020202020204" pitchFamily="34" charset="0"/>
              </a:rPr>
              <a:t>ESR1</a:t>
            </a:r>
            <a:r>
              <a:rPr lang="en-GB" sz="700" b="0" u="none" strike="noStrike" dirty="0">
                <a:effectLst/>
                <a:latin typeface="Arial" panose="020B0604020202020204" pitchFamily="34" charset="0"/>
                <a:cs typeface="Arial" panose="020B0604020202020204" pitchFamily="34" charset="0"/>
              </a:rPr>
              <a:t>m</a:t>
            </a:r>
            <a:r>
              <a:rPr lang="en-GB" sz="700" b="0" i="0" u="none" strike="noStrike" dirty="0">
                <a:effectLst/>
                <a:latin typeface="Arial" panose="020B0604020202020204" pitchFamily="34" charset="0"/>
                <a:cs typeface="Arial" panose="020B0604020202020204" pitchFamily="34" charset="0"/>
              </a:rPr>
              <a:t>: mutation in </a:t>
            </a:r>
            <a:r>
              <a:rPr lang="en-GB" sz="700" b="0" i="0" u="none" strike="noStrike" dirty="0" err="1">
                <a:effectLst/>
                <a:latin typeface="Arial" panose="020B0604020202020204" pitchFamily="34" charset="0"/>
                <a:cs typeface="Arial" panose="020B0604020202020204" pitchFamily="34" charset="0"/>
              </a:rPr>
              <a:t>estrogen</a:t>
            </a:r>
            <a:r>
              <a:rPr lang="en-GB" sz="700" b="0" i="0" u="none" strike="noStrike" dirty="0">
                <a:effectLst/>
                <a:latin typeface="Arial" panose="020B0604020202020204" pitchFamily="34" charset="0"/>
                <a:cs typeface="Arial" panose="020B0604020202020204" pitchFamily="34" charset="0"/>
              </a:rPr>
              <a:t> receptor 1 gene; ET: endocrine therapy; HER2: human epidermal growth factor; PFS: progression-free survival; R: randomization; RECIST: Response Evaluation Criteria for Solid </a:t>
            </a:r>
            <a:r>
              <a:rPr lang="en-GB" sz="700" b="0" i="0" u="none" strike="noStrike" dirty="0" err="1">
                <a:effectLst/>
                <a:latin typeface="Arial" panose="020B0604020202020204" pitchFamily="34" charset="0"/>
                <a:cs typeface="Arial" panose="020B0604020202020204" pitchFamily="34" charset="0"/>
              </a:rPr>
              <a:t>Tumors</a:t>
            </a:r>
            <a:r>
              <a:rPr lang="en-GB" sz="700" dirty="0">
                <a:latin typeface="Arial" panose="020B0604020202020204" pitchFamily="34" charset="0"/>
                <a:cs typeface="Arial" panose="020B0604020202020204" pitchFamily="34" charset="0"/>
              </a:rPr>
              <a:t>;</a:t>
            </a:r>
            <a:r>
              <a:rPr lang="en-GB" sz="700" b="0" i="0" u="none" strike="noStrike" dirty="0">
                <a:effectLst/>
                <a:latin typeface="Arial" panose="020B0604020202020204" pitchFamily="34" charset="0"/>
                <a:cs typeface="Arial" panose="020B0604020202020204" pitchFamily="34" charset="0"/>
              </a:rPr>
              <a:t> SERD: selective </a:t>
            </a:r>
            <a:r>
              <a:rPr lang="en-GB" sz="700" b="0" i="0" u="none" strike="noStrike" dirty="0" err="1">
                <a:effectLst/>
                <a:latin typeface="Arial" panose="020B0604020202020204" pitchFamily="34" charset="0"/>
                <a:cs typeface="Arial" panose="020B0604020202020204" pitchFamily="34" charset="0"/>
              </a:rPr>
              <a:t>estrogen</a:t>
            </a:r>
            <a:r>
              <a:rPr lang="en-GB" sz="700" b="0" i="0" u="none" strike="noStrike" dirty="0">
                <a:effectLst/>
                <a:latin typeface="Arial" panose="020B0604020202020204" pitchFamily="34" charset="0"/>
                <a:cs typeface="Arial" panose="020B0604020202020204" pitchFamily="34" charset="0"/>
              </a:rPr>
              <a:t> receptor degrader   ​</a:t>
            </a:r>
            <a:endParaRPr lang="en-GB" sz="700" dirty="0">
              <a:latin typeface="Arial" panose="020B0604020202020204" pitchFamily="34" charset="0"/>
              <a:ea typeface="Helvetica Neue" panose="02000503000000020004" pitchFamily="2" charset="0"/>
              <a:cs typeface="Arial" panose="020B0604020202020204" pitchFamily="34" charset="0"/>
            </a:endParaRPr>
          </a:p>
        </p:txBody>
      </p:sp>
      <p:sp>
        <p:nvSpPr>
          <p:cNvPr id="8" name="TextBox 7">
            <a:extLst>
              <a:ext uri="{FF2B5EF4-FFF2-40B4-BE49-F238E27FC236}">
                <a16:creationId xmlns:a16="http://schemas.microsoft.com/office/drawing/2014/main" id="{CA3AF76A-B92B-C745-C637-6438D56850FD}"/>
              </a:ext>
            </a:extLst>
          </p:cNvPr>
          <p:cNvSpPr txBox="1"/>
          <p:nvPr/>
        </p:nvSpPr>
        <p:spPr>
          <a:xfrm>
            <a:off x="3282486" y="3314631"/>
            <a:ext cx="5683279" cy="692956"/>
          </a:xfrm>
          <a:prstGeom prst="roundRect">
            <a:avLst/>
          </a:prstGeom>
          <a:noFill/>
          <a:ln>
            <a:noFill/>
          </a:ln>
        </p:spPr>
        <p:txBody>
          <a:bodyPr wrap="square" lIns="0" rtlCol="0">
            <a:spAutoFit/>
          </a:bodyPr>
          <a:lstStyle>
            <a:defPPr>
              <a:defRPr lang="en-GB"/>
            </a:defPPr>
            <a:lvl1pPr algn="ctr" defTabSz="914332" fontAlgn="base">
              <a:spcBef>
                <a:spcPct val="0"/>
              </a:spcBef>
              <a:spcAft>
                <a:spcPct val="0"/>
              </a:spcAft>
              <a:defRPr sz="1000" b="1">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pPr marL="171450" indent="-171450" algn="l">
              <a:lnSpc>
                <a:spcPct val="90000"/>
              </a:lnSpc>
              <a:spcAft>
                <a:spcPts val="300"/>
              </a:spcAft>
              <a:buClr>
                <a:srgbClr val="00B050"/>
              </a:buClr>
              <a:buFont typeface="Wingdings" pitchFamily="2" charset="2"/>
              <a:buChar char="§"/>
            </a:pPr>
            <a:r>
              <a:rPr lang="en-GB" sz="1050">
                <a:ea typeface="Helvetica Neue" panose="02000503000000020004" pitchFamily="2" charset="0"/>
              </a:rPr>
              <a:t>Primary endpoint: </a:t>
            </a:r>
            <a:r>
              <a:rPr lang="en-GB" sz="1050" b="0">
                <a:ea typeface="Helvetica Neue" panose="02000503000000020004" pitchFamily="2" charset="0"/>
              </a:rPr>
              <a:t>PFS (investigator assessment*)</a:t>
            </a:r>
            <a:endParaRPr lang="en-GB" sz="1050">
              <a:ea typeface="Helvetica Neue" panose="02000503000000020004" pitchFamily="2" charset="0"/>
            </a:endParaRPr>
          </a:p>
          <a:p>
            <a:pPr marL="171450" indent="-171450" algn="l">
              <a:lnSpc>
                <a:spcPct val="90000"/>
              </a:lnSpc>
              <a:spcAft>
                <a:spcPts val="300"/>
              </a:spcAft>
              <a:buClr>
                <a:srgbClr val="00B050"/>
              </a:buClr>
              <a:buFont typeface="Wingdings" pitchFamily="2" charset="2"/>
              <a:buChar char="§"/>
            </a:pPr>
            <a:r>
              <a:rPr lang="en-GB" sz="1050">
                <a:ea typeface="Helvetica Neue" panose="02000503000000020004" pitchFamily="2" charset="0"/>
              </a:rPr>
              <a:t>Secondary endpoints: </a:t>
            </a:r>
            <a:r>
              <a:rPr lang="en-GB" sz="1050" b="0">
                <a:ea typeface="Helvetica Neue" panose="02000503000000020004" pitchFamily="2" charset="0"/>
              </a:rPr>
              <a:t>CBR24, ORR, OS, safety</a:t>
            </a:r>
            <a:endParaRPr lang="en-GB" sz="1050">
              <a:ea typeface="Helvetica Neue" panose="02000503000000020004" pitchFamily="2" charset="0"/>
            </a:endParaRPr>
          </a:p>
          <a:p>
            <a:pPr marL="171450" indent="-171450" algn="l">
              <a:lnSpc>
                <a:spcPct val="90000"/>
              </a:lnSpc>
              <a:spcAft>
                <a:spcPts val="300"/>
              </a:spcAft>
              <a:buClr>
                <a:srgbClr val="00B050"/>
              </a:buClr>
              <a:buFont typeface="Wingdings" pitchFamily="2" charset="2"/>
              <a:buChar char="§"/>
            </a:pPr>
            <a:r>
              <a:rPr lang="en-GB" sz="1050">
                <a:ea typeface="Helvetica Neue" panose="02000503000000020004" pitchFamily="2" charset="0"/>
              </a:rPr>
              <a:t>Translational endpoints: </a:t>
            </a:r>
            <a:r>
              <a:rPr lang="en-GB" sz="1050" b="0">
                <a:ea typeface="Helvetica Neue" panose="02000503000000020004" pitchFamily="2" charset="0"/>
              </a:rPr>
              <a:t>serial </a:t>
            </a:r>
            <a:r>
              <a:rPr lang="en-GB" sz="1050" b="0" err="1">
                <a:ea typeface="Helvetica Neue" panose="02000503000000020004" pitchFamily="2" charset="0"/>
              </a:rPr>
              <a:t>ctDNA</a:t>
            </a:r>
            <a:r>
              <a:rPr lang="en-GB" sz="1050" b="0">
                <a:ea typeface="Helvetica Neue" panose="02000503000000020004" pitchFamily="2" charset="0"/>
              </a:rPr>
              <a:t> analysis including </a:t>
            </a:r>
            <a:r>
              <a:rPr lang="en-GB" sz="1050" b="0" i="1">
                <a:ea typeface="Helvetica Neue" panose="02000503000000020004" pitchFamily="2" charset="0"/>
              </a:rPr>
              <a:t>ESR1</a:t>
            </a:r>
            <a:r>
              <a:rPr lang="en-GB" sz="1050" b="0">
                <a:ea typeface="Helvetica Neue" panose="02000503000000020004" pitchFamily="2" charset="0"/>
              </a:rPr>
              <a:t>m, serial CTCs analysis</a:t>
            </a:r>
            <a:endParaRPr lang="en-GB" sz="1050" b="0" strike="sngStrike">
              <a:ea typeface="Helvetica Neue" panose="02000503000000020004" pitchFamily="2" charset="0"/>
            </a:endParaRPr>
          </a:p>
        </p:txBody>
      </p:sp>
      <p:sp>
        <p:nvSpPr>
          <p:cNvPr id="9" name="TextBox 8">
            <a:extLst>
              <a:ext uri="{FF2B5EF4-FFF2-40B4-BE49-F238E27FC236}">
                <a16:creationId xmlns:a16="http://schemas.microsoft.com/office/drawing/2014/main" id="{2184F16E-A573-7260-9011-9039A18150DE}"/>
              </a:ext>
            </a:extLst>
          </p:cNvPr>
          <p:cNvSpPr txBox="1"/>
          <p:nvPr/>
        </p:nvSpPr>
        <p:spPr>
          <a:xfrm>
            <a:off x="381000" y="1132289"/>
            <a:ext cx="2548552" cy="2489912"/>
          </a:xfrm>
          <a:prstGeom prst="rect">
            <a:avLst/>
          </a:prstGeom>
          <a:noFill/>
          <a:ln>
            <a:noFill/>
          </a:ln>
        </p:spPr>
        <p:txBody>
          <a:bodyPr wrap="square" rtlCol="0" anchor="t">
            <a:spAutoFit/>
          </a:bodyPr>
          <a:lstStyle>
            <a:defPPr>
              <a:defRPr lang="en-GB"/>
            </a:defPPr>
            <a:lvl1pPr defTabSz="914332" fontAlgn="base">
              <a:spcBef>
                <a:spcPct val="0"/>
              </a:spcBef>
              <a:spcAft>
                <a:spcPct val="0"/>
              </a:spcAft>
              <a:defRPr sz="1000" b="1">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pPr>
              <a:lnSpc>
                <a:spcPct val="90000"/>
              </a:lnSpc>
              <a:spcAft>
                <a:spcPts val="600"/>
              </a:spcAft>
            </a:pPr>
            <a:r>
              <a:rPr lang="en-GB" sz="1200" dirty="0">
                <a:ea typeface="Helvetica Neue" panose="02000503000000020004" pitchFamily="2" charset="0"/>
              </a:rPr>
              <a:t>Key inclusion/exclusion criteria:</a:t>
            </a:r>
          </a:p>
          <a:p>
            <a:pPr marL="342000" indent="-342000">
              <a:spcAft>
                <a:spcPts val="600"/>
              </a:spcAft>
              <a:buClr>
                <a:srgbClr val="00B050"/>
              </a:buClr>
              <a:buSzPct val="100000"/>
              <a:buFont typeface="Wingdings" pitchFamily="2" charset="2"/>
              <a:buChar char="§"/>
            </a:pPr>
            <a:r>
              <a:rPr lang="en-GB" sz="1200" b="0" dirty="0">
                <a:ea typeface="Helvetica Neue" panose="02000503000000020004" pitchFamily="2" charset="0"/>
              </a:rPr>
              <a:t>Recurrence or progression on at least one line of ET</a:t>
            </a:r>
          </a:p>
          <a:p>
            <a:pPr marL="342000" indent="-342000">
              <a:spcAft>
                <a:spcPts val="600"/>
              </a:spcAft>
              <a:buClr>
                <a:srgbClr val="00B050"/>
              </a:buClr>
              <a:buSzPct val="100000"/>
              <a:buFont typeface="Wingdings" pitchFamily="2" charset="2"/>
              <a:buChar char="§"/>
            </a:pPr>
            <a:r>
              <a:rPr lang="en-GB" sz="1200" b="0" dirty="0">
                <a:ea typeface="Helvetica Neue" panose="02000503000000020004" pitchFamily="2" charset="0"/>
              </a:rPr>
              <a:t>No prior fulvestrant or oral SERD in ABC</a:t>
            </a:r>
          </a:p>
          <a:p>
            <a:pPr marL="342000" indent="-342000">
              <a:spcAft>
                <a:spcPts val="600"/>
              </a:spcAft>
              <a:buClr>
                <a:srgbClr val="00B050"/>
              </a:buClr>
              <a:buSzPct val="100000"/>
              <a:buFont typeface="Wingdings" pitchFamily="2" charset="2"/>
              <a:buChar char="§"/>
            </a:pPr>
            <a:r>
              <a:rPr lang="en-GB" sz="1200" b="0" dirty="0">
                <a:ea typeface="Helvetica Neue" panose="02000503000000020004" pitchFamily="2" charset="0"/>
              </a:rPr>
              <a:t>No more than one line of ET in ABC setting</a:t>
            </a:r>
          </a:p>
          <a:p>
            <a:pPr marL="342000" indent="-342000">
              <a:spcAft>
                <a:spcPts val="600"/>
              </a:spcAft>
              <a:buClr>
                <a:srgbClr val="00B050"/>
              </a:buClr>
              <a:buSzPct val="100000"/>
              <a:buFont typeface="Wingdings" pitchFamily="2" charset="2"/>
              <a:buChar char="§"/>
            </a:pPr>
            <a:r>
              <a:rPr lang="en-GB" sz="1200" b="0" dirty="0">
                <a:ea typeface="Helvetica Neue" panose="02000503000000020004" pitchFamily="2" charset="0"/>
              </a:rPr>
              <a:t>No more than one line CT </a:t>
            </a:r>
            <a:br>
              <a:rPr lang="en-GB" sz="1200" b="0" dirty="0">
                <a:ea typeface="Helvetica Neue" panose="02000503000000020004" pitchFamily="2" charset="0"/>
              </a:rPr>
            </a:br>
            <a:r>
              <a:rPr lang="en-GB" sz="1200" b="0" dirty="0">
                <a:ea typeface="Helvetica Neue" panose="02000503000000020004" pitchFamily="2" charset="0"/>
              </a:rPr>
              <a:t>in ABC setting</a:t>
            </a:r>
          </a:p>
          <a:p>
            <a:pPr marL="342000" indent="-342000">
              <a:spcAft>
                <a:spcPts val="600"/>
              </a:spcAft>
              <a:buClr>
                <a:srgbClr val="00B050"/>
              </a:buClr>
              <a:buSzPct val="100000"/>
              <a:buFont typeface="Wingdings" pitchFamily="2" charset="2"/>
              <a:buChar char="§"/>
            </a:pPr>
            <a:r>
              <a:rPr lang="en-GB" sz="1200" b="0" dirty="0">
                <a:ea typeface="Helvetica Neue" panose="02000503000000020004" pitchFamily="2" charset="0"/>
              </a:rPr>
              <a:t>Measurable and </a:t>
            </a:r>
            <a:br>
              <a:rPr lang="en-GB" sz="1200" b="0" dirty="0">
                <a:ea typeface="Helvetica Neue" panose="02000503000000020004" pitchFamily="2" charset="0"/>
              </a:rPr>
            </a:br>
            <a:r>
              <a:rPr lang="en-GB" sz="1200" b="0" dirty="0">
                <a:ea typeface="Helvetica Neue" panose="02000503000000020004" pitchFamily="2" charset="0"/>
              </a:rPr>
              <a:t>non-measurable disease</a:t>
            </a:r>
          </a:p>
        </p:txBody>
      </p:sp>
      <p:grpSp>
        <p:nvGrpSpPr>
          <p:cNvPr id="43" name="Group 42">
            <a:extLst>
              <a:ext uri="{FF2B5EF4-FFF2-40B4-BE49-F238E27FC236}">
                <a16:creationId xmlns:a16="http://schemas.microsoft.com/office/drawing/2014/main" id="{C23C9963-B219-B375-377C-E65B5E68DC11}"/>
              </a:ext>
            </a:extLst>
          </p:cNvPr>
          <p:cNvGrpSpPr/>
          <p:nvPr/>
        </p:nvGrpSpPr>
        <p:grpSpPr>
          <a:xfrm>
            <a:off x="3287578" y="954223"/>
            <a:ext cx="5475422" cy="2240775"/>
            <a:chOff x="3287578" y="878788"/>
            <a:chExt cx="5475422" cy="2240775"/>
          </a:xfrm>
        </p:grpSpPr>
        <p:sp>
          <p:nvSpPr>
            <p:cNvPr id="11" name="TextBox 10">
              <a:extLst>
                <a:ext uri="{FF2B5EF4-FFF2-40B4-BE49-F238E27FC236}">
                  <a16:creationId xmlns:a16="http://schemas.microsoft.com/office/drawing/2014/main" id="{29C39B8D-3BFA-3C15-90FB-AB28B15BDC39}"/>
                </a:ext>
              </a:extLst>
            </p:cNvPr>
            <p:cNvSpPr txBox="1"/>
            <p:nvPr/>
          </p:nvSpPr>
          <p:spPr>
            <a:xfrm>
              <a:off x="3287578" y="1314692"/>
              <a:ext cx="1300859" cy="1252896"/>
            </a:xfrm>
            <a:prstGeom prst="roundRect">
              <a:avLst/>
            </a:prstGeom>
            <a:solidFill>
              <a:schemeClr val="bg1">
                <a:lumMod val="75000"/>
              </a:schemeClr>
            </a:solidFill>
            <a:ln>
              <a:noFill/>
            </a:ln>
          </p:spPr>
          <p:txBody>
            <a:bodyPr wrap="square" lIns="48000" tIns="48000" rIns="48000" bIns="48000" rtlCol="0" anchor="ctr" anchorCtr="0">
              <a:noAutofit/>
            </a:bodyPr>
            <a:lstStyle>
              <a:defPPr>
                <a:defRPr lang="en-GB"/>
              </a:defPPr>
              <a:lvl1pPr algn="ctr" defTabSz="914332" fontAlgn="base">
                <a:spcBef>
                  <a:spcPct val="0"/>
                </a:spcBef>
                <a:spcAft>
                  <a:spcPct val="0"/>
                </a:spcAft>
                <a:defRPr sz="1000" b="0">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a:ea typeface="Helvetica Neue Medium" panose="02000503000000020004" pitchFamily="2" charset="0"/>
                </a:rPr>
                <a:t>Post-menopausal ER+/HER2- ABC candidates to receive </a:t>
              </a:r>
              <a:r>
                <a:rPr lang="en-GB" err="1">
                  <a:ea typeface="Helvetica Neue Medium" panose="02000503000000020004" pitchFamily="2" charset="0"/>
                </a:rPr>
                <a:t>fulvestrant</a:t>
              </a:r>
              <a:r>
                <a:rPr lang="en-GB">
                  <a:ea typeface="Helvetica Neue Medium" panose="02000503000000020004" pitchFamily="2" charset="0"/>
                </a:rPr>
                <a:t> monotherapy in the ABC setting</a:t>
              </a:r>
            </a:p>
          </p:txBody>
        </p:sp>
        <p:sp>
          <p:nvSpPr>
            <p:cNvPr id="12" name="TextBox 11">
              <a:extLst>
                <a:ext uri="{FF2B5EF4-FFF2-40B4-BE49-F238E27FC236}">
                  <a16:creationId xmlns:a16="http://schemas.microsoft.com/office/drawing/2014/main" id="{7DA87875-5B46-90B9-3CEB-5F0A31D2C096}"/>
                </a:ext>
              </a:extLst>
            </p:cNvPr>
            <p:cNvSpPr txBox="1"/>
            <p:nvPr/>
          </p:nvSpPr>
          <p:spPr>
            <a:xfrm>
              <a:off x="4780863" y="2121118"/>
              <a:ext cx="662199" cy="376271"/>
            </a:xfrm>
            <a:prstGeom prst="rect">
              <a:avLst/>
            </a:prstGeom>
            <a:noFill/>
          </p:spPr>
          <p:txBody>
            <a:bodyPr wrap="square" rtlCol="0">
              <a:spAutoFit/>
            </a:bodyPr>
            <a:lstStyle>
              <a:defPPr>
                <a:defRPr lang="en-GB"/>
              </a:defPPr>
              <a:lvl1pPr algn="ctr" defTabSz="914332" fontAlgn="base">
                <a:spcBef>
                  <a:spcPct val="0"/>
                </a:spcBef>
                <a:spcAft>
                  <a:spcPct val="0"/>
                </a:spcAft>
                <a:defRPr sz="1000" b="1">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a:ea typeface="Helvetica Neue" panose="02000503000000020004" pitchFamily="2" charset="0"/>
                </a:rPr>
                <a:t>1:1:1:1</a:t>
              </a:r>
            </a:p>
            <a:p>
              <a:r>
                <a:rPr lang="en-GB">
                  <a:ea typeface="Helvetica Neue" panose="02000503000000020004" pitchFamily="2" charset="0"/>
                </a:rPr>
                <a:t>N=240</a:t>
              </a:r>
            </a:p>
          </p:txBody>
        </p:sp>
        <p:cxnSp>
          <p:nvCxnSpPr>
            <p:cNvPr id="13" name="Straight Arrow Connector 12">
              <a:extLst>
                <a:ext uri="{FF2B5EF4-FFF2-40B4-BE49-F238E27FC236}">
                  <a16:creationId xmlns:a16="http://schemas.microsoft.com/office/drawing/2014/main" id="{68E9294D-DC5C-7461-539D-9E942362FC32}"/>
                </a:ext>
              </a:extLst>
            </p:cNvPr>
            <p:cNvCxnSpPr>
              <a:cxnSpLocks/>
            </p:cNvCxnSpPr>
            <p:nvPr/>
          </p:nvCxnSpPr>
          <p:spPr>
            <a:xfrm>
              <a:off x="5366533" y="194169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2BB80A-E377-AD05-50C6-FAC493305576}"/>
                </a:ext>
              </a:extLst>
            </p:cNvPr>
            <p:cNvCxnSpPr>
              <a:cxnSpLocks/>
              <a:stCxn id="11" idx="3"/>
              <a:endCxn id="30" idx="2"/>
            </p:cNvCxnSpPr>
            <p:nvPr/>
          </p:nvCxnSpPr>
          <p:spPr>
            <a:xfrm>
              <a:off x="4588437" y="1941140"/>
              <a:ext cx="395740" cy="874"/>
            </a:xfrm>
            <a:prstGeom prst="straightConnector1">
              <a:avLst/>
            </a:prstGeom>
            <a:ln w="28575">
              <a:solidFill>
                <a:srgbClr val="83005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BD8340-90D0-E17C-FBF9-634AEE32FF16}"/>
                </a:ext>
              </a:extLst>
            </p:cNvPr>
            <p:cNvSpPr txBox="1"/>
            <p:nvPr/>
          </p:nvSpPr>
          <p:spPr>
            <a:xfrm>
              <a:off x="4565925" y="1219020"/>
              <a:ext cx="1092075" cy="553998"/>
            </a:xfrm>
            <a:prstGeom prst="rect">
              <a:avLst/>
            </a:prstGeom>
            <a:noFill/>
          </p:spPr>
          <p:txBody>
            <a:bodyPr wrap="square" rtlCol="0" anchor="t">
              <a:spAutoFit/>
            </a:bodyPr>
            <a:lstStyle>
              <a:defPPr>
                <a:defRPr lang="en-GB"/>
              </a:defPPr>
              <a:lvl1pPr algn="ctr" defTabSz="914332" fontAlgn="base">
                <a:spcBef>
                  <a:spcPct val="0"/>
                </a:spcBef>
                <a:spcAft>
                  <a:spcPct val="0"/>
                </a:spcAft>
                <a:defRPr sz="1000" b="1">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a:ea typeface="Helvetica Neue" panose="02000503000000020004" pitchFamily="2" charset="0"/>
                </a:rPr>
                <a:t>Stratification:</a:t>
              </a:r>
            </a:p>
            <a:p>
              <a:r>
                <a:rPr lang="en-GB" b="0">
                  <a:ea typeface="Helvetica Neue" panose="02000503000000020004" pitchFamily="2" charset="0"/>
                </a:rPr>
                <a:t>Prior CDK4/6i</a:t>
              </a:r>
            </a:p>
            <a:p>
              <a:r>
                <a:rPr lang="en-GB" b="0">
                  <a:ea typeface="Helvetica Neue" panose="02000503000000020004" pitchFamily="2" charset="0"/>
                </a:rPr>
                <a:t>Lung/liver </a:t>
              </a:r>
              <a:r>
                <a:rPr lang="en-GB" b="0" err="1">
                  <a:ea typeface="Helvetica Neue" panose="02000503000000020004" pitchFamily="2" charset="0"/>
                </a:rPr>
                <a:t>mets</a:t>
              </a:r>
              <a:r>
                <a:rPr lang="en-GB" b="0">
                  <a:ea typeface="Helvetica Neue" panose="02000503000000020004" pitchFamily="2" charset="0"/>
                </a:rPr>
                <a:t> </a:t>
              </a:r>
            </a:p>
          </p:txBody>
        </p:sp>
        <p:sp>
          <p:nvSpPr>
            <p:cNvPr id="16" name="Rectangle: Rounded Corners 15">
              <a:extLst>
                <a:ext uri="{FF2B5EF4-FFF2-40B4-BE49-F238E27FC236}">
                  <a16:creationId xmlns:a16="http://schemas.microsoft.com/office/drawing/2014/main" id="{660DEB92-A6C8-6CEB-D45C-6E9E3074736D}"/>
                </a:ext>
              </a:extLst>
            </p:cNvPr>
            <p:cNvSpPr/>
            <p:nvPr/>
          </p:nvSpPr>
          <p:spPr>
            <a:xfrm>
              <a:off x="5967963" y="878788"/>
              <a:ext cx="1456837" cy="4549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ts val="600"/>
                </a:spcAft>
              </a:pPr>
              <a:endParaRPr lang="en-GB" b="1">
                <a:solidFill>
                  <a:srgbClr val="830051"/>
                </a:solidFill>
              </a:endParaRPr>
            </a:p>
          </p:txBody>
        </p:sp>
        <p:sp>
          <p:nvSpPr>
            <p:cNvPr id="17" name="Rectangle: Rounded Corners 16">
              <a:extLst>
                <a:ext uri="{FF2B5EF4-FFF2-40B4-BE49-F238E27FC236}">
                  <a16:creationId xmlns:a16="http://schemas.microsoft.com/office/drawing/2014/main" id="{52E6E861-C3CC-CD20-FE7E-3CDBB89F2F6A}"/>
                </a:ext>
              </a:extLst>
            </p:cNvPr>
            <p:cNvSpPr/>
            <p:nvPr/>
          </p:nvSpPr>
          <p:spPr>
            <a:xfrm>
              <a:off x="5969233" y="1479805"/>
              <a:ext cx="2792495" cy="454970"/>
            </a:xfrm>
            <a:prstGeom prst="roundRect">
              <a:avLst/>
            </a:prstGeom>
            <a:solidFill>
              <a:srgbClr val="5E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ts val="600"/>
                </a:spcAft>
              </a:pPr>
              <a:endParaRPr lang="en-GB" b="1" err="1">
                <a:solidFill>
                  <a:srgbClr val="830051"/>
                </a:solidFill>
              </a:endParaRPr>
            </a:p>
          </p:txBody>
        </p:sp>
        <p:sp>
          <p:nvSpPr>
            <p:cNvPr id="18" name="Rectangle: Rounded Corners 17">
              <a:extLst>
                <a:ext uri="{FF2B5EF4-FFF2-40B4-BE49-F238E27FC236}">
                  <a16:creationId xmlns:a16="http://schemas.microsoft.com/office/drawing/2014/main" id="{C992E669-5593-6E84-122E-837AD3E2FD44}"/>
                </a:ext>
              </a:extLst>
            </p:cNvPr>
            <p:cNvSpPr/>
            <p:nvPr/>
          </p:nvSpPr>
          <p:spPr>
            <a:xfrm>
              <a:off x="5967960" y="2080372"/>
              <a:ext cx="2795040" cy="454970"/>
            </a:xfrm>
            <a:prstGeom prst="roundRect">
              <a:avLst/>
            </a:prstGeom>
            <a:solidFill>
              <a:srgbClr val="29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ts val="600"/>
                </a:spcAft>
              </a:pPr>
              <a:endParaRPr lang="en-GB" b="1" err="1">
                <a:solidFill>
                  <a:srgbClr val="830051"/>
                </a:solidFill>
              </a:endParaRPr>
            </a:p>
          </p:txBody>
        </p:sp>
        <p:sp>
          <p:nvSpPr>
            <p:cNvPr id="19" name="Rectangle: Rounded Corners 18">
              <a:extLst>
                <a:ext uri="{FF2B5EF4-FFF2-40B4-BE49-F238E27FC236}">
                  <a16:creationId xmlns:a16="http://schemas.microsoft.com/office/drawing/2014/main" id="{96698B6A-AF6B-E92B-1C02-B05851BAA13A}"/>
                </a:ext>
              </a:extLst>
            </p:cNvPr>
            <p:cNvSpPr/>
            <p:nvPr/>
          </p:nvSpPr>
          <p:spPr>
            <a:xfrm>
              <a:off x="5967960" y="2664593"/>
              <a:ext cx="2795040" cy="454970"/>
            </a:xfrm>
            <a:prstGeom prst="roundRect">
              <a:avLst/>
            </a:prstGeom>
            <a:solidFill>
              <a:srgbClr val="E30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ts val="600"/>
                </a:spcAft>
              </a:pPr>
              <a:endParaRPr lang="en-GB" b="1" err="1">
                <a:solidFill>
                  <a:srgbClr val="830051"/>
                </a:solidFill>
              </a:endParaRPr>
            </a:p>
          </p:txBody>
        </p:sp>
        <p:sp>
          <p:nvSpPr>
            <p:cNvPr id="20" name="TextBox 19">
              <a:extLst>
                <a:ext uri="{FF2B5EF4-FFF2-40B4-BE49-F238E27FC236}">
                  <a16:creationId xmlns:a16="http://schemas.microsoft.com/office/drawing/2014/main" id="{8A39CFA0-FC1E-C7D0-CAE6-5DCAAC4942BD}"/>
                </a:ext>
              </a:extLst>
            </p:cNvPr>
            <p:cNvSpPr txBox="1"/>
            <p:nvPr/>
          </p:nvSpPr>
          <p:spPr>
            <a:xfrm>
              <a:off x="6230171" y="2177052"/>
              <a:ext cx="2270619" cy="261610"/>
            </a:xfrm>
            <a:prstGeom prst="rect">
              <a:avLst/>
            </a:prstGeom>
            <a:noFill/>
          </p:spPr>
          <p:txBody>
            <a:bodyPr wrap="square" rtlCol="0">
              <a:spAutoFit/>
            </a:bodyPr>
            <a:lstStyle>
              <a:defPPr>
                <a:defRPr lang="en-GB"/>
              </a:defPPr>
              <a:lvl1pPr algn="ctr" defTabSz="914332" fontAlgn="base">
                <a:spcBef>
                  <a:spcPct val="0"/>
                </a:spcBef>
                <a:spcAft>
                  <a:spcPct val="0"/>
                </a:spcAft>
                <a:defRPr sz="1200" b="1">
                  <a:solidFill>
                    <a:prstClr val="white"/>
                  </a:solidFill>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sz="1100" err="1">
                  <a:solidFill>
                    <a:schemeClr val="bg1"/>
                  </a:solidFill>
                  <a:ea typeface="Helvetica Neue" panose="02000503000000020004" pitchFamily="2" charset="0"/>
                </a:rPr>
                <a:t>camizestrant</a:t>
              </a:r>
              <a:r>
                <a:rPr lang="en-GB" sz="1100">
                  <a:solidFill>
                    <a:schemeClr val="bg1"/>
                  </a:solidFill>
                  <a:ea typeface="Helvetica Neue" panose="02000503000000020004" pitchFamily="2" charset="0"/>
                </a:rPr>
                <a:t> 150 mg (n=73)</a:t>
              </a:r>
            </a:p>
          </p:txBody>
        </p:sp>
        <p:sp>
          <p:nvSpPr>
            <p:cNvPr id="21" name="TextBox 20">
              <a:extLst>
                <a:ext uri="{FF2B5EF4-FFF2-40B4-BE49-F238E27FC236}">
                  <a16:creationId xmlns:a16="http://schemas.microsoft.com/office/drawing/2014/main" id="{5E789900-B8EB-3B56-A226-7DEC8357614E}"/>
                </a:ext>
              </a:extLst>
            </p:cNvPr>
            <p:cNvSpPr txBox="1"/>
            <p:nvPr/>
          </p:nvSpPr>
          <p:spPr>
            <a:xfrm>
              <a:off x="6215504" y="1576485"/>
              <a:ext cx="2299952" cy="261610"/>
            </a:xfrm>
            <a:prstGeom prst="rect">
              <a:avLst/>
            </a:prstGeom>
            <a:noFill/>
          </p:spPr>
          <p:txBody>
            <a:bodyPr wrap="square" rtlCol="0">
              <a:spAutoFit/>
            </a:bodyPr>
            <a:lstStyle>
              <a:defPPr>
                <a:defRPr lang="en-GB"/>
              </a:defPPr>
              <a:lvl1pPr algn="ctr" defTabSz="914332" fontAlgn="base">
                <a:spcBef>
                  <a:spcPct val="0"/>
                </a:spcBef>
                <a:spcAft>
                  <a:spcPct val="0"/>
                </a:spcAft>
                <a:defRPr sz="1200" b="1">
                  <a:solidFill>
                    <a:prstClr val="white"/>
                  </a:solidFill>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sz="1100" err="1">
                  <a:solidFill>
                    <a:schemeClr val="bg1"/>
                  </a:solidFill>
                  <a:ea typeface="Helvetica Neue" panose="02000503000000020004" pitchFamily="2" charset="0"/>
                </a:rPr>
                <a:t>camizestrant</a:t>
              </a:r>
              <a:r>
                <a:rPr lang="en-GB" sz="1100">
                  <a:solidFill>
                    <a:schemeClr val="bg1"/>
                  </a:solidFill>
                  <a:ea typeface="Helvetica Neue" panose="02000503000000020004" pitchFamily="2" charset="0"/>
                </a:rPr>
                <a:t> 75 mg (n=74)</a:t>
              </a:r>
            </a:p>
          </p:txBody>
        </p:sp>
        <p:sp>
          <p:nvSpPr>
            <p:cNvPr id="22" name="TextBox 21">
              <a:extLst>
                <a:ext uri="{FF2B5EF4-FFF2-40B4-BE49-F238E27FC236}">
                  <a16:creationId xmlns:a16="http://schemas.microsoft.com/office/drawing/2014/main" id="{F751FF3D-CFCA-3CCB-5984-B4CB17849103}"/>
                </a:ext>
              </a:extLst>
            </p:cNvPr>
            <p:cNvSpPr txBox="1"/>
            <p:nvPr/>
          </p:nvSpPr>
          <p:spPr>
            <a:xfrm>
              <a:off x="6535589" y="2761273"/>
              <a:ext cx="1659783" cy="261610"/>
            </a:xfrm>
            <a:prstGeom prst="rect">
              <a:avLst/>
            </a:prstGeom>
            <a:noFill/>
          </p:spPr>
          <p:txBody>
            <a:bodyPr wrap="square" rtlCol="0">
              <a:spAutoFit/>
            </a:bodyPr>
            <a:lstStyle>
              <a:defPPr>
                <a:defRPr lang="en-GB"/>
              </a:defPPr>
              <a:lvl1pPr algn="ctr" defTabSz="914332" fontAlgn="base">
                <a:spcBef>
                  <a:spcPct val="0"/>
                </a:spcBef>
                <a:spcAft>
                  <a:spcPct val="0"/>
                </a:spcAft>
                <a:defRPr sz="1200" b="1">
                  <a:solidFill>
                    <a:prstClr val="white"/>
                  </a:solidFill>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sz="1100" err="1">
                  <a:solidFill>
                    <a:schemeClr val="bg1"/>
                  </a:solidFill>
                  <a:ea typeface="Helvetica Neue" panose="02000503000000020004" pitchFamily="2" charset="0"/>
                </a:rPr>
                <a:t>fulvestrant</a:t>
              </a:r>
              <a:r>
                <a:rPr lang="en-GB" sz="1100">
                  <a:solidFill>
                    <a:schemeClr val="bg1"/>
                  </a:solidFill>
                  <a:ea typeface="Helvetica Neue" panose="02000503000000020004" pitchFamily="2" charset="0"/>
                </a:rPr>
                <a:t> (n=73)</a:t>
              </a:r>
            </a:p>
          </p:txBody>
        </p:sp>
        <p:sp>
          <p:nvSpPr>
            <p:cNvPr id="23" name="TextBox 22">
              <a:extLst>
                <a:ext uri="{FF2B5EF4-FFF2-40B4-BE49-F238E27FC236}">
                  <a16:creationId xmlns:a16="http://schemas.microsoft.com/office/drawing/2014/main" id="{83D83B41-26B0-A1D8-DE7C-8C9EAE015DA9}"/>
                </a:ext>
              </a:extLst>
            </p:cNvPr>
            <p:cNvSpPr txBox="1"/>
            <p:nvPr/>
          </p:nvSpPr>
          <p:spPr>
            <a:xfrm>
              <a:off x="5962519" y="944916"/>
              <a:ext cx="1462281" cy="323165"/>
            </a:xfrm>
            <a:prstGeom prst="rect">
              <a:avLst/>
            </a:prstGeom>
            <a:noFill/>
          </p:spPr>
          <p:txBody>
            <a:bodyPr wrap="square" lIns="36000" rIns="36000" rtlCol="0">
              <a:spAutoFit/>
            </a:bodyPr>
            <a:lstStyle>
              <a:defPPr>
                <a:defRPr lang="en-GB"/>
              </a:defPPr>
              <a:lvl1pPr algn="ctr" defTabSz="914332" fontAlgn="base">
                <a:spcBef>
                  <a:spcPct val="0"/>
                </a:spcBef>
                <a:spcAft>
                  <a:spcPct val="0"/>
                </a:spcAft>
                <a:defRPr sz="1200" b="1">
                  <a:solidFill>
                    <a:prstClr val="white"/>
                  </a:solidFill>
                  <a:latin typeface="Arial" panose="020B0604020202020204" pitchFamily="34" charset="0"/>
                  <a:cs typeface="Arial" panose="020B0604020202020204" pitchFamily="34" charset="0"/>
                </a:defRPr>
              </a:lvl1pPr>
              <a:lvl2pPr marL="457189" fontAlgn="base">
                <a:spcBef>
                  <a:spcPct val="0"/>
                </a:spcBef>
                <a:spcAft>
                  <a:spcPct val="0"/>
                </a:spcAft>
                <a:defRPr b="1">
                  <a:latin typeface="Arial" charset="0"/>
                </a:defRPr>
              </a:lvl2pPr>
              <a:lvl3pPr marL="914377" fontAlgn="base">
                <a:spcBef>
                  <a:spcPct val="0"/>
                </a:spcBef>
                <a:spcAft>
                  <a:spcPct val="0"/>
                </a:spcAft>
                <a:defRPr b="1">
                  <a:latin typeface="Arial" charset="0"/>
                </a:defRPr>
              </a:lvl3pPr>
              <a:lvl4pPr marL="1371566" fontAlgn="base">
                <a:spcBef>
                  <a:spcPct val="0"/>
                </a:spcBef>
                <a:spcAft>
                  <a:spcPct val="0"/>
                </a:spcAft>
                <a:defRPr b="1">
                  <a:latin typeface="Arial" charset="0"/>
                </a:defRPr>
              </a:lvl4pPr>
              <a:lvl5pPr marL="1828754" fontAlgn="base">
                <a:spcBef>
                  <a:spcPct val="0"/>
                </a:spcBef>
                <a:spcAft>
                  <a:spcPct val="0"/>
                </a:spcAft>
                <a:defRPr b="1">
                  <a:latin typeface="Arial" charset="0"/>
                </a:defRPr>
              </a:lvl5pPr>
              <a:lvl6pPr marL="2285943" defTabSz="914377">
                <a:defRPr b="1">
                  <a:latin typeface="Arial" charset="0"/>
                </a:defRPr>
              </a:lvl6pPr>
              <a:lvl7pPr marL="2743131" defTabSz="914377">
                <a:defRPr b="1">
                  <a:latin typeface="Arial" charset="0"/>
                </a:defRPr>
              </a:lvl7pPr>
              <a:lvl8pPr marL="3200320" defTabSz="914377">
                <a:defRPr b="1">
                  <a:latin typeface="Arial" charset="0"/>
                </a:defRPr>
              </a:lvl8pPr>
              <a:lvl9pPr marL="3657509" defTabSz="914377">
                <a:defRPr b="1">
                  <a:latin typeface="Arial" charset="0"/>
                </a:defRPr>
              </a:lvl9pPr>
            </a:lstStyle>
            <a:p>
              <a:r>
                <a:rPr lang="en-GB" sz="800" err="1">
                  <a:solidFill>
                    <a:schemeClr val="tx1"/>
                  </a:solidFill>
                  <a:ea typeface="Helvetica Neue" panose="02000503000000020004" pitchFamily="2" charset="0"/>
                </a:rPr>
                <a:t>camizestrant</a:t>
              </a:r>
              <a:r>
                <a:rPr lang="en-GB" sz="800">
                  <a:solidFill>
                    <a:schemeClr val="tx1"/>
                  </a:solidFill>
                  <a:ea typeface="Helvetica Neue" panose="02000503000000020004" pitchFamily="2" charset="0"/>
                </a:rPr>
                <a:t> 300 mg (n=20)</a:t>
              </a:r>
            </a:p>
            <a:p>
              <a:r>
                <a:rPr lang="en-GB" sz="700" b="0">
                  <a:solidFill>
                    <a:schemeClr val="tx1"/>
                  </a:solidFill>
                  <a:ea typeface="Helvetica Neue" panose="02000503000000020004" pitchFamily="2" charset="0"/>
                </a:rPr>
                <a:t>(CSP v5 amendment: 16Dec20)</a:t>
              </a:r>
            </a:p>
          </p:txBody>
        </p:sp>
        <p:cxnSp>
          <p:nvCxnSpPr>
            <p:cNvPr id="24" name="Straight Connector 23">
              <a:extLst>
                <a:ext uri="{FF2B5EF4-FFF2-40B4-BE49-F238E27FC236}">
                  <a16:creationId xmlns:a16="http://schemas.microsoft.com/office/drawing/2014/main" id="{02DCBA2B-49D4-6F00-3F39-C3342298903C}"/>
                </a:ext>
              </a:extLst>
            </p:cNvPr>
            <p:cNvCxnSpPr>
              <a:cxnSpLocks/>
            </p:cNvCxnSpPr>
            <p:nvPr/>
          </p:nvCxnSpPr>
          <p:spPr>
            <a:xfrm>
              <a:off x="5609934" y="1123146"/>
              <a:ext cx="0" cy="1788596"/>
            </a:xfrm>
            <a:prstGeom prst="line">
              <a:avLst/>
            </a:prstGeom>
            <a:ln w="28575">
              <a:solidFill>
                <a:srgbClr val="83005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6F7602-E517-6101-56DD-64A6F9D9DD1A}"/>
                </a:ext>
              </a:extLst>
            </p:cNvPr>
            <p:cNvCxnSpPr>
              <a:cxnSpLocks/>
            </p:cNvCxnSpPr>
            <p:nvPr/>
          </p:nvCxnSpPr>
          <p:spPr>
            <a:xfrm>
              <a:off x="5609934" y="1123146"/>
              <a:ext cx="360898" cy="0"/>
            </a:xfrm>
            <a:prstGeom prst="straightConnector1">
              <a:avLst/>
            </a:prstGeom>
            <a:ln w="28575">
              <a:solidFill>
                <a:srgbClr val="83005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1EC968-9D44-7BAD-6BDC-583C8B22D528}"/>
                </a:ext>
              </a:extLst>
            </p:cNvPr>
            <p:cNvCxnSpPr>
              <a:cxnSpLocks/>
            </p:cNvCxnSpPr>
            <p:nvPr/>
          </p:nvCxnSpPr>
          <p:spPr>
            <a:xfrm>
              <a:off x="5618245" y="1708890"/>
              <a:ext cx="344274" cy="0"/>
            </a:xfrm>
            <a:prstGeom prst="straightConnector1">
              <a:avLst/>
            </a:prstGeom>
            <a:ln w="28575">
              <a:solidFill>
                <a:srgbClr val="83005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A59FE9-8648-D289-7C70-252409C2BBCB}"/>
                </a:ext>
              </a:extLst>
            </p:cNvPr>
            <p:cNvCxnSpPr>
              <a:cxnSpLocks/>
            </p:cNvCxnSpPr>
            <p:nvPr/>
          </p:nvCxnSpPr>
          <p:spPr>
            <a:xfrm>
              <a:off x="5618245" y="2324307"/>
              <a:ext cx="344274" cy="0"/>
            </a:xfrm>
            <a:prstGeom prst="straightConnector1">
              <a:avLst/>
            </a:prstGeom>
            <a:ln w="28575">
              <a:solidFill>
                <a:srgbClr val="83005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546901F-CEAE-C910-D511-2D8AB044F005}"/>
                </a:ext>
              </a:extLst>
            </p:cNvPr>
            <p:cNvCxnSpPr>
              <a:cxnSpLocks/>
            </p:cNvCxnSpPr>
            <p:nvPr/>
          </p:nvCxnSpPr>
          <p:spPr>
            <a:xfrm>
              <a:off x="5618245" y="2911742"/>
              <a:ext cx="344274" cy="0"/>
            </a:xfrm>
            <a:prstGeom prst="straightConnector1">
              <a:avLst/>
            </a:prstGeom>
            <a:ln w="28575">
              <a:solidFill>
                <a:srgbClr val="83005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17E630A-D862-1AB5-AB8B-22E67F1522C8}"/>
                </a:ext>
              </a:extLst>
            </p:cNvPr>
            <p:cNvSpPr/>
            <p:nvPr/>
          </p:nvSpPr>
          <p:spPr>
            <a:xfrm>
              <a:off x="5032438" y="1838032"/>
              <a:ext cx="331221" cy="25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FBF4C9BD-A312-208E-9340-26847D9F4ABD}"/>
                </a:ext>
              </a:extLst>
            </p:cNvPr>
            <p:cNvSpPr/>
            <p:nvPr/>
          </p:nvSpPr>
          <p:spPr>
            <a:xfrm>
              <a:off x="4984177" y="1827005"/>
              <a:ext cx="230017" cy="230017"/>
            </a:xfrm>
            <a:prstGeom prst="ellipse">
              <a:avLst/>
            </a:prstGeom>
            <a:solidFill>
              <a:srgbClr val="83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ea typeface="Helvetica Neue" panose="02000503000000020004" pitchFamily="2" charset="0"/>
                  <a:cs typeface="Arial" panose="020B0604020202020204" pitchFamily="34" charset="0"/>
                </a:rPr>
                <a:t>R</a:t>
              </a:r>
            </a:p>
          </p:txBody>
        </p:sp>
        <p:cxnSp>
          <p:nvCxnSpPr>
            <p:cNvPr id="31" name="Straight Connector 30">
              <a:extLst>
                <a:ext uri="{FF2B5EF4-FFF2-40B4-BE49-F238E27FC236}">
                  <a16:creationId xmlns:a16="http://schemas.microsoft.com/office/drawing/2014/main" id="{7F848FED-42E8-0327-8A07-5D1BE2F7146F}"/>
                </a:ext>
              </a:extLst>
            </p:cNvPr>
            <p:cNvCxnSpPr>
              <a:cxnSpLocks/>
              <a:stCxn id="30" idx="6"/>
            </p:cNvCxnSpPr>
            <p:nvPr/>
          </p:nvCxnSpPr>
          <p:spPr>
            <a:xfrm>
              <a:off x="5214194" y="1942014"/>
              <a:ext cx="381964" cy="0"/>
            </a:xfrm>
            <a:prstGeom prst="line">
              <a:avLst/>
            </a:prstGeom>
            <a:ln w="28575">
              <a:solidFill>
                <a:srgbClr val="83005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90C5B80-3263-EE03-46D8-222AFCA4503B}"/>
              </a:ext>
            </a:extLst>
          </p:cNvPr>
          <p:cNvSpPr txBox="1"/>
          <p:nvPr/>
        </p:nvSpPr>
        <p:spPr>
          <a:xfrm>
            <a:off x="-420220" y="-861774"/>
            <a:ext cx="9144000" cy="553998"/>
          </a:xfrm>
          <a:prstGeom prst="rect">
            <a:avLst/>
          </a:prstGeom>
          <a:noFill/>
        </p:spPr>
        <p:txBody>
          <a:bodyPr wrap="square">
            <a:spAutoFit/>
          </a:bodyPr>
          <a:lstStyle/>
          <a:p>
            <a:pPr algn="l" rtl="0" fontAlgn="base"/>
            <a:r>
              <a:rPr lang="en-GB" sz="1000" b="0" i="0" u="none" strike="noStrike" dirty="0">
                <a:effectLst/>
                <a:ea typeface="Helvetica Neue" panose="02000503000000020004" pitchFamily="2" charset="0"/>
              </a:rPr>
              <a:t>SERENA-2 was designed to compare camizestrant 75 and 150 mg with fulvestrant</a:t>
            </a:r>
            <a:r>
              <a:rPr lang="en-US" sz="1000" b="0" i="0" u="none" strike="noStrike" dirty="0">
                <a:effectLst/>
                <a:ea typeface="Helvetica Neue" panose="02000503000000020004" pitchFamily="2" charset="0"/>
              </a:rPr>
              <a:t>​; </a:t>
            </a:r>
            <a:r>
              <a:rPr lang="en-GB" sz="1000" b="0" i="0" u="none" strike="noStrike" dirty="0">
                <a:effectLst/>
                <a:ea typeface="Helvetica Neue" panose="02000503000000020004" pitchFamily="2" charset="0"/>
              </a:rPr>
              <a:t>it was not powered to compare camizestrant doses </a:t>
            </a:r>
            <a:r>
              <a:rPr lang="en-US" sz="1000" b="0" i="0" u="none" strike="noStrike" dirty="0">
                <a:effectLst/>
                <a:ea typeface="Helvetica Neue" panose="02000503000000020004" pitchFamily="2" charset="0"/>
              </a:rPr>
              <a:t>​.</a:t>
            </a:r>
          </a:p>
          <a:p>
            <a:pPr algn="l" rtl="0" fontAlgn="base"/>
            <a:r>
              <a:rPr lang="en-GB" sz="1000" b="0" i="0" u="none" strike="noStrike" dirty="0">
                <a:effectLst/>
                <a:ea typeface="Helvetica Neue" panose="02000503000000020004" pitchFamily="2" charset="0"/>
              </a:rPr>
              <a:t>Primary analysis was triggered when 108 progression events (75% maturity) occurred in the best performing pair (camizestrant 75 or 150 mg </a:t>
            </a:r>
            <a:r>
              <a:rPr lang="en-GB" sz="1000" b="0" u="none" strike="noStrike" dirty="0">
                <a:effectLst/>
                <a:ea typeface="Helvetica Neue" panose="02000503000000020004" pitchFamily="2" charset="0"/>
              </a:rPr>
              <a:t>vs</a:t>
            </a:r>
            <a:r>
              <a:rPr lang="en-GB" sz="1000" b="0" i="0" u="none" strike="noStrike" dirty="0">
                <a:effectLst/>
                <a:ea typeface="Helvetica Neue" panose="02000503000000020004" pitchFamily="2" charset="0"/>
              </a:rPr>
              <a:t> fulvestrant)</a:t>
            </a:r>
            <a:r>
              <a:rPr lang="en-US" sz="1000" b="0" i="0" u="none" strike="noStrike" dirty="0">
                <a:effectLst/>
                <a:ea typeface="Helvetica Neue" panose="02000503000000020004" pitchFamily="2" charset="0"/>
              </a:rPr>
              <a:t>​. This </a:t>
            </a:r>
            <a:r>
              <a:rPr lang="en-GB" sz="1000" b="0" i="0" u="none" strike="noStrike" dirty="0">
                <a:effectLst/>
                <a:ea typeface="Helvetica Neue" panose="02000503000000020004" pitchFamily="2" charset="0"/>
              </a:rPr>
              <a:t>provided 86% power at the 2-sided 10% significance level, assuming the true hazard ratio was 0.59 and the median PFS in the control arm was 5 months.</a:t>
            </a:r>
            <a:endParaRPr lang="en-US" sz="1000" b="0" i="0" u="none" strike="noStrike" dirty="0">
              <a:effectLst/>
              <a:ea typeface="Helvetica Neue" panose="02000503000000020004" pitchFamily="2" charset="0"/>
            </a:endParaRPr>
          </a:p>
        </p:txBody>
      </p:sp>
    </p:spTree>
    <p:extLst>
      <p:ext uri="{BB962C8B-B14F-4D97-AF65-F5344CB8AC3E}">
        <p14:creationId xmlns:p14="http://schemas.microsoft.com/office/powerpoint/2010/main" val="18271395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856585-9D89-8728-0521-B7B38C617205}"/>
              </a:ext>
            </a:extLst>
          </p:cNvPr>
          <p:cNvSpPr txBox="1"/>
          <p:nvPr/>
        </p:nvSpPr>
        <p:spPr>
          <a:xfrm>
            <a:off x="381000" y="4178485"/>
            <a:ext cx="8229600" cy="590349"/>
          </a:xfrm>
          <a:prstGeom prst="rect">
            <a:avLst/>
          </a:prstGeom>
          <a:noFill/>
        </p:spPr>
        <p:txBody>
          <a:bodyPr wrap="square" tIns="36000" rtlCol="0" anchor="t" anchorCtr="0">
            <a:spAutoFit/>
          </a:bodyPr>
          <a:lstStyle/>
          <a:p>
            <a:pPr algn="l" fontAlgn="base">
              <a:spcAft>
                <a:spcPts val="600"/>
              </a:spcAft>
            </a:pPr>
            <a:r>
              <a:rPr lang="en-GB" sz="700" b="0" i="0" u="none" strike="noStrike" baseline="30000" err="1">
                <a:solidFill>
                  <a:srgbClr val="000000"/>
                </a:solidFill>
                <a:effectLst/>
                <a:latin typeface="Arial" panose="020B0604020202020204" pitchFamily="34" charset="0"/>
                <a:cs typeface="Arial" panose="020B0604020202020204" pitchFamily="34" charset="0"/>
              </a:rPr>
              <a:t>a</a:t>
            </a:r>
            <a:r>
              <a:rPr lang="en-GB" sz="700" b="0" i="0" u="none" strike="noStrike" err="1">
                <a:solidFill>
                  <a:srgbClr val="000000"/>
                </a:solidFill>
                <a:effectLst/>
                <a:latin typeface="Arial" panose="020B0604020202020204" pitchFamily="34" charset="0"/>
                <a:cs typeface="Arial" panose="020B0604020202020204" pitchFamily="34" charset="0"/>
              </a:rPr>
              <a:t>All</a:t>
            </a:r>
            <a:r>
              <a:rPr lang="en-GB" sz="700" b="0" i="0" u="none" strike="noStrike">
                <a:solidFill>
                  <a:srgbClr val="000000"/>
                </a:solidFill>
                <a:effectLst/>
                <a:latin typeface="Arial" panose="020B0604020202020204" pitchFamily="34" charset="0"/>
                <a:cs typeface="Arial" panose="020B0604020202020204" pitchFamily="34" charset="0"/>
              </a:rPr>
              <a:t> post-menopausal women; </a:t>
            </a:r>
            <a:r>
              <a:rPr lang="en-GB" sz="700" b="0" i="0" u="none" strike="noStrike" baseline="30000">
                <a:solidFill>
                  <a:srgbClr val="000000"/>
                </a:solidFill>
                <a:effectLst/>
                <a:latin typeface="Arial" panose="020B0604020202020204" pitchFamily="34" charset="0"/>
                <a:cs typeface="Arial" panose="020B0604020202020204" pitchFamily="34" charset="0"/>
              </a:rPr>
              <a:t>b</a:t>
            </a:r>
            <a:r>
              <a:rPr lang="en-GB" sz="700" b="0" i="1" u="none" strike="noStrike">
                <a:solidFill>
                  <a:srgbClr val="000000"/>
                </a:solidFill>
                <a:effectLst/>
                <a:latin typeface="Arial" panose="020B0604020202020204" pitchFamily="34" charset="0"/>
                <a:cs typeface="Arial" panose="020B0604020202020204" pitchFamily="34" charset="0"/>
              </a:rPr>
              <a:t>ESR1</a:t>
            </a:r>
            <a:r>
              <a:rPr lang="en-GB" sz="700" b="0" i="0" u="none" strike="noStrike">
                <a:solidFill>
                  <a:srgbClr val="000000"/>
                </a:solidFill>
                <a:effectLst/>
                <a:latin typeface="Arial" panose="020B0604020202020204" pitchFamily="34" charset="0"/>
                <a:cs typeface="Arial" panose="020B0604020202020204" pitchFamily="34" charset="0"/>
              </a:rPr>
              <a:t>m assessed in plasma samples at screening (</a:t>
            </a:r>
            <a:r>
              <a:rPr lang="en-GB" sz="700" b="0" i="0" u="none" strike="noStrike" err="1">
                <a:solidFill>
                  <a:srgbClr val="000000"/>
                </a:solidFill>
                <a:effectLst/>
                <a:latin typeface="Arial" panose="020B0604020202020204" pitchFamily="34" charset="0"/>
                <a:cs typeface="Arial" panose="020B0604020202020204" pitchFamily="34" charset="0"/>
              </a:rPr>
              <a:t>GuardantOMNI</a:t>
            </a:r>
            <a:r>
              <a:rPr lang="en-GB" sz="700" b="0" i="0" u="none" strike="noStrike">
                <a:solidFill>
                  <a:srgbClr val="000000"/>
                </a:solidFill>
                <a:effectLst/>
                <a:latin typeface="Arial" panose="020B0604020202020204" pitchFamily="34" charset="0"/>
                <a:cs typeface="Arial" panose="020B0604020202020204" pitchFamily="34" charset="0"/>
              </a:rPr>
              <a:t>™) and Cycle 1 Day 1 (Guardant360</a:t>
            </a:r>
            <a:r>
              <a:rPr lang="en-GB" sz="700" b="0" i="0" u="none" strike="noStrike" baseline="30000">
                <a:solidFill>
                  <a:srgbClr val="000000"/>
                </a:solidFill>
                <a:effectLst/>
                <a:latin typeface="Arial" panose="020B0604020202020204" pitchFamily="34" charset="0"/>
                <a:cs typeface="Arial" panose="020B0604020202020204" pitchFamily="34" charset="0"/>
              </a:rPr>
              <a:t>®</a:t>
            </a:r>
            <a:r>
              <a:rPr lang="en-GB" sz="700" b="0" i="0" u="none" strike="noStrike">
                <a:solidFill>
                  <a:srgbClr val="000000"/>
                </a:solidFill>
                <a:effectLst/>
                <a:latin typeface="Arial" panose="020B0604020202020204" pitchFamily="34" charset="0"/>
                <a:cs typeface="Arial" panose="020B0604020202020204" pitchFamily="34" charset="0"/>
              </a:rPr>
              <a:t>), </a:t>
            </a:r>
            <a:r>
              <a:rPr lang="en-GB" sz="700" b="0" i="1" u="none" strike="noStrike">
                <a:solidFill>
                  <a:srgbClr val="000000"/>
                </a:solidFill>
                <a:effectLst/>
                <a:latin typeface="Arial" panose="020B0604020202020204" pitchFamily="34" charset="0"/>
                <a:cs typeface="Arial" panose="020B0604020202020204" pitchFamily="34" charset="0"/>
              </a:rPr>
              <a:t>ESR1</a:t>
            </a:r>
            <a:r>
              <a:rPr lang="en-GB" sz="700" b="0" i="0" u="none" strike="noStrike">
                <a:solidFill>
                  <a:srgbClr val="000000"/>
                </a:solidFill>
                <a:effectLst/>
                <a:latin typeface="Arial" panose="020B0604020202020204" pitchFamily="34" charset="0"/>
                <a:cs typeface="Arial" panose="020B0604020202020204" pitchFamily="34" charset="0"/>
              </a:rPr>
              <a:t>m defined as E380Q, V422del, S463P, L536H/P/R, Y537C/D/N/S, D538G, individual mutations present in &gt;2% total cases reported; </a:t>
            </a:r>
            <a:r>
              <a:rPr lang="en-GB" sz="700" b="0" i="0" u="none" strike="noStrike" baseline="30000" err="1">
                <a:solidFill>
                  <a:srgbClr val="000000"/>
                </a:solidFill>
                <a:effectLst/>
                <a:latin typeface="Arial" panose="020B0604020202020204" pitchFamily="34" charset="0"/>
                <a:cs typeface="Arial" panose="020B0604020202020204" pitchFamily="34" charset="0"/>
              </a:rPr>
              <a:t>c</a:t>
            </a:r>
            <a:r>
              <a:rPr lang="en-GB" sz="700" b="0" i="0" u="none" strike="noStrike" err="1">
                <a:solidFill>
                  <a:srgbClr val="000000"/>
                </a:solidFill>
                <a:effectLst/>
                <a:latin typeface="Arial" panose="020B0604020202020204" pitchFamily="34" charset="0"/>
                <a:cs typeface="Arial" panose="020B0604020202020204" pitchFamily="34" charset="0"/>
              </a:rPr>
              <a:t>Missing</a:t>
            </a:r>
            <a:r>
              <a:rPr lang="en-GB" sz="700" b="0" i="0" u="none" strike="noStrike">
                <a:solidFill>
                  <a:srgbClr val="000000"/>
                </a:solidFill>
                <a:effectLst/>
                <a:latin typeface="Arial" panose="020B0604020202020204" pitchFamily="34" charset="0"/>
                <a:cs typeface="Arial" panose="020B0604020202020204" pitchFamily="34" charset="0"/>
              </a:rPr>
              <a:t> or not specified in 3 patients ​</a:t>
            </a:r>
          </a:p>
          <a:p>
            <a:pPr fontAlgn="base"/>
            <a:r>
              <a:rPr lang="en-GB" sz="700" b="0" i="0" u="none" strike="noStrike">
                <a:solidFill>
                  <a:srgbClr val="000000"/>
                </a:solidFill>
                <a:effectLst/>
                <a:latin typeface="Arial" panose="020B0604020202020204" pitchFamily="34" charset="0"/>
                <a:cs typeface="Arial" panose="020B0604020202020204" pitchFamily="34" charset="0"/>
              </a:rPr>
              <a:t>ABC: advanced breast cancer; AI: aromatase inhibitor; C: </a:t>
            </a:r>
            <a:r>
              <a:rPr lang="en-GB" sz="700" b="0" i="0" u="none" strike="noStrike" err="1">
                <a:solidFill>
                  <a:srgbClr val="000000"/>
                </a:solidFill>
                <a:effectLst/>
                <a:latin typeface="Arial" panose="020B0604020202020204" pitchFamily="34" charset="0"/>
                <a:cs typeface="Arial" panose="020B0604020202020204" pitchFamily="34" charset="0"/>
              </a:rPr>
              <a:t>camizestrant</a:t>
            </a:r>
            <a:r>
              <a:rPr lang="en-GB" sz="700" b="0" i="0" u="none" strike="noStrike">
                <a:solidFill>
                  <a:srgbClr val="000000"/>
                </a:solidFill>
                <a:effectLst/>
                <a:latin typeface="Arial" panose="020B0604020202020204" pitchFamily="34" charset="0"/>
                <a:cs typeface="Arial" panose="020B0604020202020204" pitchFamily="34" charset="0"/>
              </a:rPr>
              <a:t>; CDK4/6i: CDK4/6 inhibitor; CT: chemotherapy; ECOG: Eastern Cooperative Oncology Group; ER: </a:t>
            </a:r>
            <a:r>
              <a:rPr lang="en-GB" sz="700" b="0" i="0" u="none" strike="noStrike" err="1">
                <a:solidFill>
                  <a:srgbClr val="000000"/>
                </a:solidFill>
                <a:effectLst/>
                <a:latin typeface="Arial" panose="020B0604020202020204" pitchFamily="34" charset="0"/>
                <a:cs typeface="Arial" panose="020B0604020202020204" pitchFamily="34" charset="0"/>
              </a:rPr>
              <a:t>estrogen</a:t>
            </a:r>
            <a:r>
              <a:rPr lang="en-GB" sz="700" b="0" i="0" u="none" strike="noStrike">
                <a:solidFill>
                  <a:srgbClr val="000000"/>
                </a:solidFill>
                <a:effectLst/>
                <a:latin typeface="Arial" panose="020B0604020202020204" pitchFamily="34" charset="0"/>
                <a:cs typeface="Arial" panose="020B0604020202020204" pitchFamily="34" charset="0"/>
              </a:rPr>
              <a:t> receptor; ​​</a:t>
            </a:r>
            <a:br>
              <a:rPr lang="en-GB" sz="700" b="0" i="0" u="none" strike="noStrike">
                <a:solidFill>
                  <a:srgbClr val="000000"/>
                </a:solidFill>
                <a:effectLst/>
                <a:latin typeface="Arial" panose="020B0604020202020204" pitchFamily="34" charset="0"/>
                <a:cs typeface="Arial" panose="020B0604020202020204" pitchFamily="34" charset="0"/>
              </a:rPr>
            </a:b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i="0" u="none" strike="noStrike">
                <a:solidFill>
                  <a:srgbClr val="000000"/>
                </a:solidFill>
                <a:effectLst/>
                <a:latin typeface="Arial" panose="020B0604020202020204" pitchFamily="34" charset="0"/>
                <a:cs typeface="Arial" panose="020B0604020202020204" pitchFamily="34" charset="0"/>
              </a:rPr>
              <a:t>m: </a:t>
            </a:r>
            <a:r>
              <a:rPr lang="pt-BR" sz="700" b="0" i="0" u="none" strike="noStrike" err="1">
                <a:solidFill>
                  <a:srgbClr val="000000"/>
                </a:solidFill>
                <a:effectLst/>
                <a:latin typeface="Arial" panose="020B0604020202020204" pitchFamily="34" charset="0"/>
                <a:cs typeface="Arial" panose="020B0604020202020204" pitchFamily="34" charset="0"/>
              </a:rPr>
              <a:t>mutation</a:t>
            </a:r>
            <a:r>
              <a:rPr lang="pt-BR" sz="700" b="0" i="0" u="none" strike="noStrike">
                <a:solidFill>
                  <a:srgbClr val="000000"/>
                </a:solidFill>
                <a:effectLst/>
                <a:latin typeface="Arial" panose="020B0604020202020204" pitchFamily="34" charset="0"/>
                <a:cs typeface="Arial" panose="020B0604020202020204" pitchFamily="34" charset="0"/>
              </a:rPr>
              <a:t> in </a:t>
            </a:r>
            <a:r>
              <a:rPr lang="pt-BR" sz="700" b="0" i="0" u="none" strike="noStrike" err="1">
                <a:solidFill>
                  <a:srgbClr val="000000"/>
                </a:solidFill>
                <a:effectLst/>
                <a:latin typeface="Arial" panose="020B0604020202020204" pitchFamily="34" charset="0"/>
                <a:cs typeface="Arial" panose="020B0604020202020204" pitchFamily="34" charset="0"/>
              </a:rPr>
              <a:t>estrogen</a:t>
            </a:r>
            <a:r>
              <a:rPr lang="pt-BR" sz="700" b="0" i="0" u="none" strike="noStrike">
                <a:solidFill>
                  <a:srgbClr val="000000"/>
                </a:solidFill>
                <a:effectLst/>
                <a:latin typeface="Arial" panose="020B0604020202020204" pitchFamily="34" charset="0"/>
                <a:cs typeface="Arial" panose="020B0604020202020204" pitchFamily="34" charset="0"/>
              </a:rPr>
              <a:t> receptor 1 gene</a:t>
            </a:r>
            <a:r>
              <a:rPr lang="en-GB" sz="700" b="0" i="0" u="none" strike="noStrike">
                <a:solidFill>
                  <a:srgbClr val="000000"/>
                </a:solidFill>
                <a:effectLst/>
                <a:latin typeface="Arial" panose="020B0604020202020204" pitchFamily="34" charset="0"/>
                <a:cs typeface="Arial" panose="020B0604020202020204" pitchFamily="34" charset="0"/>
              </a:rPr>
              <a:t>; ET: endocrine therapy; F: female; </a:t>
            </a:r>
            <a:r>
              <a:rPr lang="en-GB" sz="700" b="0" i="0" u="none" strike="noStrike" err="1">
                <a:solidFill>
                  <a:srgbClr val="000000"/>
                </a:solidFill>
                <a:effectLst/>
                <a:latin typeface="Arial" panose="020B0604020202020204" pitchFamily="34" charset="0"/>
                <a:cs typeface="Arial" panose="020B0604020202020204" pitchFamily="34" charset="0"/>
              </a:rPr>
              <a:t>PgR</a:t>
            </a:r>
            <a:r>
              <a:rPr lang="en-GB" sz="700" b="0" i="0" u="none" strike="noStrike">
                <a:solidFill>
                  <a:srgbClr val="000000"/>
                </a:solidFill>
                <a:effectLst/>
                <a:latin typeface="Arial" panose="020B0604020202020204" pitchFamily="34" charset="0"/>
                <a:cs typeface="Arial" panose="020B0604020202020204" pitchFamily="34" charset="0"/>
              </a:rPr>
              <a:t>: progesterone receptor; SERM: selective </a:t>
            </a:r>
            <a:r>
              <a:rPr lang="en-GB" sz="700" b="0" i="0" u="none" strike="noStrike" err="1">
                <a:solidFill>
                  <a:srgbClr val="000000"/>
                </a:solidFill>
                <a:effectLst/>
                <a:latin typeface="Arial" panose="020B0604020202020204" pitchFamily="34" charset="0"/>
                <a:cs typeface="Arial" panose="020B0604020202020204" pitchFamily="34" charset="0"/>
              </a:rPr>
              <a:t>estrogen</a:t>
            </a:r>
            <a:r>
              <a:rPr lang="en-GB" sz="700" b="0" i="0" u="none" strike="noStrike">
                <a:solidFill>
                  <a:srgbClr val="000000"/>
                </a:solidFill>
                <a:effectLst/>
                <a:latin typeface="Arial" panose="020B0604020202020204" pitchFamily="34" charset="0"/>
                <a:cs typeface="Arial" panose="020B0604020202020204" pitchFamily="34" charset="0"/>
              </a:rPr>
              <a:t> receptor modulator (tamoxifen or toremifene)  ​​</a:t>
            </a:r>
            <a:endParaRPr lang="en-GB" sz="700" b="0" i="0">
              <a:effectLst/>
              <a:latin typeface="Arial" panose="020B0604020202020204" pitchFamily="34" charset="0"/>
              <a:ea typeface="Helvetica Neue" panose="02000503000000020004" pitchFamily="2" charset="0"/>
              <a:cs typeface="Arial" panose="020B0604020202020204" pitchFamily="34" charset="0"/>
            </a:endParaRPr>
          </a:p>
        </p:txBody>
      </p:sp>
      <p:sp>
        <p:nvSpPr>
          <p:cNvPr id="3" name="Title 2">
            <a:extLst>
              <a:ext uri="{FF2B5EF4-FFF2-40B4-BE49-F238E27FC236}">
                <a16:creationId xmlns:a16="http://schemas.microsoft.com/office/drawing/2014/main" id="{BD72110A-21FB-0A2D-BD80-E78D408E02C1}"/>
              </a:ext>
            </a:extLst>
          </p:cNvPr>
          <p:cNvSpPr>
            <a:spLocks noGrp="1"/>
          </p:cNvSpPr>
          <p:nvPr>
            <p:ph type="title"/>
          </p:nvPr>
        </p:nvSpPr>
        <p:spPr/>
        <p:txBody>
          <a:bodyPr/>
          <a:lstStyle/>
          <a:p>
            <a:r>
              <a:rPr lang="en-GB" sz="2400" b="0" i="0" u="none" strike="noStrike">
                <a:effectLst/>
                <a:ea typeface="Helvetica Neue" panose="02000503000000020004" pitchFamily="2" charset="0"/>
              </a:rPr>
              <a:t>Key baseline patient characteristics</a:t>
            </a:r>
            <a:endParaRPr lang="en-US" sz="2400"/>
          </a:p>
        </p:txBody>
      </p:sp>
      <p:graphicFrame>
        <p:nvGraphicFramePr>
          <p:cNvPr id="9" name="Table 8">
            <a:extLst>
              <a:ext uri="{FF2B5EF4-FFF2-40B4-BE49-F238E27FC236}">
                <a16:creationId xmlns:a16="http://schemas.microsoft.com/office/drawing/2014/main" id="{BE00DC60-67F5-5DE3-3E80-C2FBCB14DA34}"/>
              </a:ext>
            </a:extLst>
          </p:cNvPr>
          <p:cNvGraphicFramePr>
            <a:graphicFrameLocks noGrp="1"/>
          </p:cNvGraphicFramePr>
          <p:nvPr>
            <p:extLst>
              <p:ext uri="{D42A27DB-BD31-4B8C-83A1-F6EECF244321}">
                <p14:modId xmlns:p14="http://schemas.microsoft.com/office/powerpoint/2010/main" val="3458776322"/>
              </p:ext>
            </p:extLst>
          </p:nvPr>
        </p:nvGraphicFramePr>
        <p:xfrm>
          <a:off x="381000" y="909920"/>
          <a:ext cx="4329826" cy="3136320"/>
        </p:xfrm>
        <a:graphic>
          <a:graphicData uri="http://schemas.openxmlformats.org/drawingml/2006/table">
            <a:tbl>
              <a:tblPr bandRow="1">
                <a:tableStyleId>{2D5ABB26-0587-4C30-8999-92F81FD0307C}</a:tableStyleId>
              </a:tblPr>
              <a:tblGrid>
                <a:gridCol w="1582878">
                  <a:extLst>
                    <a:ext uri="{9D8B030D-6E8A-4147-A177-3AD203B41FA5}">
                      <a16:colId xmlns:a16="http://schemas.microsoft.com/office/drawing/2014/main" val="1688684074"/>
                    </a:ext>
                  </a:extLst>
                </a:gridCol>
                <a:gridCol w="686030">
                  <a:extLst>
                    <a:ext uri="{9D8B030D-6E8A-4147-A177-3AD203B41FA5}">
                      <a16:colId xmlns:a16="http://schemas.microsoft.com/office/drawing/2014/main" val="3828923703"/>
                    </a:ext>
                  </a:extLst>
                </a:gridCol>
                <a:gridCol w="686030">
                  <a:extLst>
                    <a:ext uri="{9D8B030D-6E8A-4147-A177-3AD203B41FA5}">
                      <a16:colId xmlns:a16="http://schemas.microsoft.com/office/drawing/2014/main" val="4024464180"/>
                    </a:ext>
                  </a:extLst>
                </a:gridCol>
                <a:gridCol w="686030">
                  <a:extLst>
                    <a:ext uri="{9D8B030D-6E8A-4147-A177-3AD203B41FA5}">
                      <a16:colId xmlns:a16="http://schemas.microsoft.com/office/drawing/2014/main" val="698897013"/>
                    </a:ext>
                  </a:extLst>
                </a:gridCol>
                <a:gridCol w="688858">
                  <a:extLst>
                    <a:ext uri="{9D8B030D-6E8A-4147-A177-3AD203B41FA5}">
                      <a16:colId xmlns:a16="http://schemas.microsoft.com/office/drawing/2014/main" val="467797780"/>
                    </a:ext>
                  </a:extLst>
                </a:gridCol>
              </a:tblGrid>
              <a:tr h="270787">
                <a:tc>
                  <a:txBody>
                    <a:bodyPr/>
                    <a:lstStyle/>
                    <a:p>
                      <a:pPr algn="l" fontAlgn="base"/>
                      <a:endPar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56734" marR="56734" marT="0" marB="0" anchor="ctr">
                    <a:lnB w="12700" cap="flat" cmpd="sng" algn="ctr">
                      <a:solidFill>
                        <a:schemeClr val="tx1"/>
                      </a:solidFill>
                      <a:prstDash val="solid"/>
                      <a:round/>
                      <a:headEnd type="none" w="med" len="med"/>
                      <a:tailEnd type="none" w="med" len="med"/>
                    </a:lnB>
                    <a:noFill/>
                  </a:tcPr>
                </a:tc>
                <a:tc>
                  <a:txBody>
                    <a:bodyPr/>
                    <a:lstStyle/>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p>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(n=74)​</a:t>
                      </a:r>
                      <a:endPar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0" marB="0" anchor="ctr">
                    <a:lnB w="12700" cap="flat" cmpd="sng" algn="ctr">
                      <a:solidFill>
                        <a:schemeClr val="tx1"/>
                      </a:solidFill>
                      <a:prstDash val="solid"/>
                      <a:round/>
                      <a:headEnd type="none" w="med" len="med"/>
                      <a:tailEnd type="none" w="med" len="med"/>
                    </a:lnB>
                    <a:solidFill>
                      <a:srgbClr val="5FA0C9"/>
                    </a:solidFill>
                  </a:tcPr>
                </a:tc>
                <a:tc>
                  <a:txBody>
                    <a:bodyPr/>
                    <a:lstStyle/>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C 150 </a:t>
                      </a:r>
                    </a:p>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(n=73)​</a:t>
                      </a:r>
                      <a:endPar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0" marB="0" anchor="ctr">
                    <a:lnB w="12700" cap="flat" cmpd="sng" algn="ctr">
                      <a:solidFill>
                        <a:schemeClr val="tx1"/>
                      </a:solidFill>
                      <a:prstDash val="solid"/>
                      <a:round/>
                      <a:headEnd type="none" w="med" len="med"/>
                      <a:tailEnd type="none" w="med" len="med"/>
                    </a:lnB>
                    <a:solidFill>
                      <a:srgbClr val="293279"/>
                    </a:solidFill>
                  </a:tcPr>
                </a:tc>
                <a:tc>
                  <a:txBody>
                    <a:bodyPr/>
                    <a:lstStyle/>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F </a:t>
                      </a:r>
                    </a:p>
                    <a:p>
                      <a:pPr algn="ctr" rtl="0" fontAlgn="base"/>
                      <a:r>
                        <a:rPr lang="en-GB" sz="900" b="1">
                          <a:solidFill>
                            <a:schemeClr val="bg1"/>
                          </a:solidFill>
                          <a:effectLst/>
                          <a:latin typeface="Arial" panose="020B0604020202020204" pitchFamily="34" charset="0"/>
                          <a:ea typeface="Helvetica Neue" panose="02000503000000020004" pitchFamily="2" charset="0"/>
                          <a:cs typeface="Arial" panose="020B0604020202020204" pitchFamily="34" charset="0"/>
                        </a:rPr>
                        <a:t>(n=73)​</a:t>
                      </a:r>
                      <a:endPar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0" marB="0" anchor="ctr">
                    <a:lnB w="12700" cap="flat" cmpd="sng" algn="ctr">
                      <a:solidFill>
                        <a:schemeClr val="tx1"/>
                      </a:solidFill>
                      <a:prstDash val="solid"/>
                      <a:round/>
                      <a:headEnd type="none" w="med" len="med"/>
                      <a:tailEnd type="none" w="med" len="med"/>
                    </a:lnB>
                    <a:solidFill>
                      <a:srgbClr val="E30213"/>
                    </a:solidFill>
                  </a:tcPr>
                </a:tc>
                <a:tc>
                  <a:txBody>
                    <a:bodyPr/>
                    <a:lstStyle/>
                    <a:p>
                      <a:pPr algn="ctr"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Total </a:t>
                      </a:r>
                    </a:p>
                    <a:p>
                      <a:pPr algn="ctr"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(n=240)​</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0579"/>
                  </a:ext>
                </a:extLst>
              </a:tr>
              <a:tr h="201600">
                <a:tc>
                  <a:txBody>
                    <a:bodyPr/>
                    <a:lstStyle/>
                    <a:p>
                      <a:pPr algn="l"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Age (median, range)​</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62489"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61.0 (37-89)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60.0 (42-84)</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60.0 (35-84)</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60.0 (35-89)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283450"/>
                  </a:ext>
                </a:extLst>
              </a:tr>
              <a:tr h="201600">
                <a:tc>
                  <a:txBody>
                    <a:bodyPr/>
                    <a:lstStyle/>
                    <a:p>
                      <a:pPr algn="l"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Gender, F (%)</a:t>
                      </a:r>
                      <a:r>
                        <a:rPr lang="en-GB" sz="900" b="1"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rPr>
                        <a:t>a​</a:t>
                      </a:r>
                      <a:endParaRPr lang="en-GB" sz="900" b="1" i="0"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7949247"/>
                  </a:ext>
                </a:extLst>
              </a:tr>
              <a:tr h="201600">
                <a:tc>
                  <a:txBody>
                    <a:bodyPr/>
                    <a:lstStyle/>
                    <a:p>
                      <a:pPr algn="l" rtl="0" fontAlgn="base"/>
                      <a:r>
                        <a:rPr lang="en-GB" sz="900" b="1"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Race, White (%)</a:t>
                      </a:r>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95.9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95.9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89.0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94.2</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147732"/>
                  </a:ext>
                </a:extLst>
              </a:tr>
              <a:tr h="201600">
                <a:tc>
                  <a:txBody>
                    <a:bodyPr/>
                    <a:lstStyle/>
                    <a:p>
                      <a:pPr algn="l"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ER+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100</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176649"/>
                  </a:ext>
                </a:extLst>
              </a:tr>
              <a:tr h="201600">
                <a:tc>
                  <a:txBody>
                    <a:bodyPr/>
                    <a:lstStyle/>
                    <a:p>
                      <a:pPr algn="l"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PgR+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81.1</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84.9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79.5</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79.6</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3248609"/>
                  </a:ext>
                </a:extLst>
              </a:tr>
              <a:tr h="201600">
                <a:tc>
                  <a:txBody>
                    <a:bodyPr/>
                    <a:lstStyle/>
                    <a:p>
                      <a:pPr algn="l" rtl="0"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ECOG 0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62.2</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57.5</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58.9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58.8</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468875"/>
                  </a:ext>
                </a:extLst>
              </a:tr>
              <a:tr h="201600">
                <a:tc>
                  <a:txBody>
                    <a:bodyPr/>
                    <a:lstStyle/>
                    <a:p>
                      <a:pPr algn="l" fontAlgn="base"/>
                      <a:r>
                        <a:rPr lang="en-GB"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Lung/liver metastasis Y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58.1</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58.9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58.9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58.3</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66094"/>
                  </a:ext>
                </a:extLst>
              </a:tr>
              <a:tr h="201600">
                <a:tc>
                  <a:txBody>
                    <a:bodyPr/>
                    <a:lstStyle/>
                    <a:p>
                      <a:pPr algn="l" fontAlgn="base"/>
                      <a:r>
                        <a:rPr lang="en-GB" sz="900" b="1">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Liver metastasis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196816"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31.1</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41.1</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47.9</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40.8</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369326"/>
                  </a:ext>
                </a:extLst>
              </a:tr>
              <a:tr h="201600">
                <a:tc>
                  <a:txBody>
                    <a:bodyPr/>
                    <a:lstStyle/>
                    <a:p>
                      <a:pPr algn="l" fontAlgn="base"/>
                      <a:r>
                        <a:rPr lang="en-GB"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Bone only disease (%)</a:t>
                      </a:r>
                      <a:endPar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14.9</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19.4</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17.8</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17.6</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62489" marR="62489" marT="31245" marB="31245"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331388"/>
                  </a:ext>
                </a:extLst>
              </a:tr>
              <a:tr h="201600">
                <a:tc>
                  <a:txBody>
                    <a:bodyPr/>
                    <a:lstStyle/>
                    <a:p>
                      <a:pPr algn="l" fontAlgn="base"/>
                      <a:r>
                        <a:rPr lang="en-GB" sz="900" b="1" i="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ESR1</a:t>
                      </a:r>
                      <a:r>
                        <a:rPr lang="en-GB"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m detectable (%)</a:t>
                      </a:r>
                      <a:r>
                        <a:rPr lang="en-GB" sz="900" b="1" u="none" strike="noStrike" kern="1200"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rPr>
                        <a:t>b</a:t>
                      </a:r>
                      <a:endParaRPr lang="en-GB" sz="900" b="1" i="0"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204"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29.7</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35.6</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47.9</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GB"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36.7</a:t>
                      </a:r>
                      <a:endPar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6776880"/>
                  </a:ext>
                </a:extLst>
              </a:tr>
              <a:tr h="846000">
                <a:tc>
                  <a:txBody>
                    <a:bodyPr/>
                    <a:lstStyle/>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D538G</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Y537N</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Y537S</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E380Q</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L536H</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US" sz="900" b="1"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Y537C</a:t>
                      </a:r>
                      <a:r>
                        <a:rPr lang="en-GB"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US" sz="900" b="1"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endParaRPr lang="en-GB" sz="9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196816" marR="56734"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18.9</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14.9</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6.8</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9.5</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4.1</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19.2</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15.1</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13.7</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8.2</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8.2</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4.1</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31.5</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15.1</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19.2</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8.2</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4.1</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2.7</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22.9</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13.8</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12.5</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8.3</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4.6</a:t>
                      </a:r>
                    </a:p>
                    <a:p>
                      <a:pPr algn="ctr" rtl="0" fontAlgn="base"/>
                      <a:r>
                        <a:rPr lang="en-US" sz="900" b="0">
                          <a:solidFill>
                            <a:schemeClr val="tx1"/>
                          </a:solidFill>
                          <a:effectLst/>
                          <a:latin typeface="Arial" panose="020B0604020202020204" pitchFamily="34" charset="0"/>
                          <a:ea typeface="Helvetica Neue" panose="02000503000000020004" pitchFamily="2" charset="0"/>
                          <a:cs typeface="Arial" panose="020B0604020202020204" pitchFamily="34" charset="0"/>
                        </a:rPr>
                        <a:t>3.3</a:t>
                      </a:r>
                      <a:endPar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24602" marR="24602"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3195"/>
                  </a:ext>
                </a:extLst>
              </a:tr>
            </a:tbl>
          </a:graphicData>
        </a:graphic>
      </p:graphicFrame>
      <p:graphicFrame>
        <p:nvGraphicFramePr>
          <p:cNvPr id="10" name="Table 9">
            <a:extLst>
              <a:ext uri="{FF2B5EF4-FFF2-40B4-BE49-F238E27FC236}">
                <a16:creationId xmlns:a16="http://schemas.microsoft.com/office/drawing/2014/main" id="{5C5E1C3A-80A8-71B1-432D-A2657987DF88}"/>
              </a:ext>
            </a:extLst>
          </p:cNvPr>
          <p:cNvGraphicFramePr>
            <a:graphicFrameLocks noGrp="1"/>
          </p:cNvGraphicFramePr>
          <p:nvPr>
            <p:extLst>
              <p:ext uri="{D42A27DB-BD31-4B8C-83A1-F6EECF244321}">
                <p14:modId xmlns:p14="http://schemas.microsoft.com/office/powerpoint/2010/main" val="4249492957"/>
              </p:ext>
            </p:extLst>
          </p:nvPr>
        </p:nvGraphicFramePr>
        <p:xfrm>
          <a:off x="4957675" y="909920"/>
          <a:ext cx="3545986" cy="3129531"/>
        </p:xfrm>
        <a:graphic>
          <a:graphicData uri="http://schemas.openxmlformats.org/drawingml/2006/table">
            <a:tbl>
              <a:tblPr/>
              <a:tblGrid>
                <a:gridCol w="1224000">
                  <a:extLst>
                    <a:ext uri="{9D8B030D-6E8A-4147-A177-3AD203B41FA5}">
                      <a16:colId xmlns:a16="http://schemas.microsoft.com/office/drawing/2014/main" val="1688684074"/>
                    </a:ext>
                  </a:extLst>
                </a:gridCol>
                <a:gridCol w="543444">
                  <a:extLst>
                    <a:ext uri="{9D8B030D-6E8A-4147-A177-3AD203B41FA5}">
                      <a16:colId xmlns:a16="http://schemas.microsoft.com/office/drawing/2014/main" val="3828923703"/>
                    </a:ext>
                  </a:extLst>
                </a:gridCol>
                <a:gridCol w="592847">
                  <a:extLst>
                    <a:ext uri="{9D8B030D-6E8A-4147-A177-3AD203B41FA5}">
                      <a16:colId xmlns:a16="http://schemas.microsoft.com/office/drawing/2014/main" val="4024464180"/>
                    </a:ext>
                  </a:extLst>
                </a:gridCol>
                <a:gridCol w="494040">
                  <a:extLst>
                    <a:ext uri="{9D8B030D-6E8A-4147-A177-3AD203B41FA5}">
                      <a16:colId xmlns:a16="http://schemas.microsoft.com/office/drawing/2014/main" val="698897013"/>
                    </a:ext>
                  </a:extLst>
                </a:gridCol>
                <a:gridCol w="691655">
                  <a:extLst>
                    <a:ext uri="{9D8B030D-6E8A-4147-A177-3AD203B41FA5}">
                      <a16:colId xmlns:a16="http://schemas.microsoft.com/office/drawing/2014/main" val="467797780"/>
                    </a:ext>
                  </a:extLst>
                </a:gridCol>
              </a:tblGrid>
              <a:tr h="273600">
                <a:tc>
                  <a:txBody>
                    <a:bodyPr/>
                    <a:lstStyle/>
                    <a:p>
                      <a:pPr algn="l" fontAlgn="base"/>
                      <a:endPar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56964" marR="56964"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p>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(n=74)​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 150 </a:t>
                      </a:r>
                    </a:p>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(n=73)​</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F </a:t>
                      </a:r>
                    </a:p>
                    <a:p>
                      <a:pPr algn="ctr" rtl="0" fontAlgn="base"/>
                      <a:r>
                        <a:rPr lang="en-GB" sz="9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(n=73)​</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tc>
                  <a:txBody>
                    <a:bodyPr/>
                    <a:lstStyle/>
                    <a:p>
                      <a:pPr algn="ctr"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Total </a:t>
                      </a:r>
                    </a:p>
                    <a:p>
                      <a:pPr algn="ctr"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(n=240)</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0579"/>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CT adjuvant, Y (%)​</a:t>
                      </a:r>
                    </a:p>
                  </a:txBody>
                  <a:tcPr marL="62743"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54.1</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53.4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52.1</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52.1</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283450"/>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CT in ABC, Y (%)​</a:t>
                      </a:r>
                    </a:p>
                  </a:txBody>
                  <a:tcPr marL="62743"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21.6</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12.3</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26.0</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19.2</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949247"/>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ET overall, lines (%)​</a:t>
                      </a:r>
                    </a:p>
                  </a:txBody>
                  <a:tcPr marL="62743"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248609"/>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  0</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0.8</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468875"/>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81.1</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72.6</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76.7</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77.1</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66094"/>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16.2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24.7</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20.0</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369326"/>
                  </a:ext>
                </a:extLst>
              </a:tr>
              <a:tr h="147564">
                <a:tc>
                  <a:txBody>
                    <a:bodyPr/>
                    <a:lstStyle/>
                    <a:p>
                      <a:pPr algn="l" rtl="0" fontAlgn="base"/>
                      <a:r>
                        <a:rPr lang="en-US"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3​</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4.1</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2.1</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3331388"/>
                  </a:ext>
                </a:extLst>
              </a:tr>
              <a:tr h="147564">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ET adjuvant, Y (%)​</a:t>
                      </a:r>
                    </a:p>
                  </a:txBody>
                  <a:tcPr marL="62743"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66.2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71.2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60.3</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66.7</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776880"/>
                  </a:ext>
                </a:extLst>
              </a:tr>
              <a:tr h="345407">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AI​</a:t>
                      </a:r>
                    </a:p>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SERM​</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40.5</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32.4</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35.6</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45.2</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31.5</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43.8</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35.8</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41.7</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3195"/>
                  </a:ext>
                </a:extLst>
              </a:tr>
              <a:tr h="140555">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ET in ABC, lines (%)​</a:t>
                      </a:r>
                    </a:p>
                  </a:txBody>
                  <a:tcPr marL="62743"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auto"/>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228783"/>
                  </a:ext>
                </a:extLst>
              </a:tr>
              <a:tr h="140555">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 0​</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37.8</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28.8</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26.0</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31.3</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2559388"/>
                  </a:ext>
                </a:extLst>
              </a:tr>
              <a:tr h="140555">
                <a:tc>
                  <a:txBody>
                    <a:bodyPr/>
                    <a:lstStyle/>
                    <a:p>
                      <a:pPr algn="l" rtl="0" fontAlgn="base"/>
                      <a:r>
                        <a:rPr lang="en-GB" sz="9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 1​</a:t>
                      </a: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62.2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71.2</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74.0</a:t>
                      </a:r>
                    </a:p>
                  </a:txBody>
                  <a:tcPr marL="24702" marR="24702"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68.8</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606751"/>
                  </a:ext>
                </a:extLst>
              </a:tr>
              <a:tr h="345407">
                <a:tc>
                  <a:txBody>
                    <a:bodyPr/>
                    <a:lstStyle/>
                    <a:p>
                      <a:pPr rtl="0" fontAlgn="base"/>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AI</a:t>
                      </a:r>
                      <a:r>
                        <a:rPr lang="en-US"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SERM</a:t>
                      </a:r>
                      <a:endParaRPr lang="en-US"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55.4</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6.8</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67.1</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2.7</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67.1</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6.8</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63.3</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5.0</a:t>
                      </a:r>
                    </a:p>
                  </a:txBody>
                  <a:tcPr marL="62743" marR="62743" marT="31372" marB="3137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476506"/>
                  </a:ext>
                </a:extLst>
              </a:tr>
              <a:tr h="140555">
                <a:tc>
                  <a:txBody>
                    <a:bodyPr/>
                    <a:lstStyle/>
                    <a:p>
                      <a:pPr algn="l" rtl="0" fontAlgn="base"/>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Prior </a:t>
                      </a:r>
                      <a:r>
                        <a:rPr lang="en-GB" sz="900" b="1" i="0"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CDK4</a:t>
                      </a:r>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900" b="1" i="0"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6i</a:t>
                      </a:r>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 Y (%)</a:t>
                      </a:r>
                      <a:r>
                        <a:rPr lang="en-GB" sz="900" b="1" i="0" u="none" strike="noStrike" kern="1200"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rPr>
                        <a:t>c</a:t>
                      </a:r>
                      <a:endParaRPr lang="en-GB" sz="900" b="1" i="0"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49404"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51.4</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50.7</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50.7</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49.6</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154326"/>
                  </a:ext>
                </a:extLst>
              </a:tr>
              <a:tr h="421665">
                <a:tc>
                  <a:txBody>
                    <a:bodyPr/>
                    <a:lstStyle/>
                    <a:p>
                      <a:pPr rtl="0" fontAlgn="base"/>
                      <a:r>
                        <a:rPr lang="en-GB"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Palbociclib</a:t>
                      </a:r>
                      <a:r>
                        <a:rPr lang="en-US"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GB" sz="900" b="1" i="0"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Ribociclib</a:t>
                      </a:r>
                      <a:r>
                        <a:rPr lang="en-US"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GB" sz="900" b="1" i="0" u="none" strike="noStrike" kern="1200" err="1">
                          <a:solidFill>
                            <a:schemeClr val="tx1"/>
                          </a:solidFill>
                          <a:effectLst/>
                          <a:latin typeface="Arial" panose="020B0604020202020204" pitchFamily="34" charset="0"/>
                          <a:ea typeface="Helvetica Neue" panose="02000503000000020004" pitchFamily="2" charset="0"/>
                          <a:cs typeface="Arial" panose="020B0604020202020204" pitchFamily="34" charset="0"/>
                        </a:rPr>
                        <a:t>Abemaciclib</a:t>
                      </a:r>
                      <a:endParaRPr lang="en-US" sz="900" b="1"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197616" marR="62743"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21.6</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23.0</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5.4</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31.5</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19.2</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30.1</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16.4</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4.1</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27.9</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18.3</a:t>
                      </a:r>
                    </a:p>
                    <a:p>
                      <a:pPr algn="ctr" rtl="0" fontAlgn="base"/>
                      <a:r>
                        <a:rPr lang="en-GB" sz="9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3.8</a:t>
                      </a:r>
                    </a:p>
                  </a:txBody>
                  <a:tcPr marL="62743" marR="62743"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597467"/>
                  </a:ext>
                </a:extLst>
              </a:tr>
            </a:tbl>
          </a:graphicData>
        </a:graphic>
      </p:graphicFrame>
    </p:spTree>
    <p:extLst>
      <p:ext uri="{BB962C8B-B14F-4D97-AF65-F5344CB8AC3E}">
        <p14:creationId xmlns:p14="http://schemas.microsoft.com/office/powerpoint/2010/main" val="416475358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8F50D-7A44-7D5E-F726-14CF45D07852}"/>
              </a:ext>
            </a:extLst>
          </p:cNvPr>
          <p:cNvSpPr>
            <a:spLocks noGrp="1"/>
          </p:cNvSpPr>
          <p:nvPr>
            <p:ph type="title"/>
          </p:nvPr>
        </p:nvSpPr>
        <p:spPr>
          <a:xfrm>
            <a:off x="381000" y="41483"/>
            <a:ext cx="8229600" cy="616813"/>
          </a:xfrm>
        </p:spPr>
        <p:txBody>
          <a:bodyPr/>
          <a:lstStyle/>
          <a:p>
            <a:r>
              <a:rPr lang="en-GB" sz="2400" b="0" i="0" u="none" strike="noStrike">
                <a:effectLst/>
                <a:ea typeface="Helvetica Neue" panose="02000503000000020004" pitchFamily="2" charset="0"/>
              </a:rPr>
              <a:t>Primary endpoint: PFS by investigator assessment</a:t>
            </a:r>
            <a:endParaRPr lang="en-US" sz="2400"/>
          </a:p>
        </p:txBody>
      </p:sp>
      <p:sp>
        <p:nvSpPr>
          <p:cNvPr id="4" name="TextBox 3">
            <a:extLst>
              <a:ext uri="{FF2B5EF4-FFF2-40B4-BE49-F238E27FC236}">
                <a16:creationId xmlns:a16="http://schemas.microsoft.com/office/drawing/2014/main" id="{CFBACF53-A349-2B9A-C68C-5EC6B261DD04}"/>
              </a:ext>
            </a:extLst>
          </p:cNvPr>
          <p:cNvSpPr txBox="1"/>
          <p:nvPr/>
        </p:nvSpPr>
        <p:spPr>
          <a:xfrm>
            <a:off x="381000" y="4499571"/>
            <a:ext cx="8229600" cy="276417"/>
          </a:xfrm>
          <a:prstGeom prst="rect">
            <a:avLst/>
          </a:prstGeom>
          <a:noFill/>
        </p:spPr>
        <p:txBody>
          <a:bodyPr wrap="square" tIns="36000" rtlCol="0" anchor="t" anchorCtr="0">
            <a:spAutoFit/>
          </a:bodyPr>
          <a:lstStyle/>
          <a:p>
            <a:pPr algn="l">
              <a:lnSpc>
                <a:spcPct val="90000"/>
              </a:lnSpc>
            </a:pPr>
            <a:r>
              <a:rPr lang="en-GB" sz="700" dirty="0">
                <a:latin typeface="Arial" panose="020B0604020202020204" pitchFamily="34" charset="0"/>
                <a:ea typeface="Helvetica Neue" panose="02000503000000020004" pitchFamily="2" charset="0"/>
                <a:cs typeface="Arial" panose="020B0604020202020204" pitchFamily="34" charset="0"/>
              </a:rPr>
              <a:t>*Statistically significant; </a:t>
            </a:r>
            <a:r>
              <a:rPr lang="en-GB" sz="700" baseline="30000" dirty="0" err="1">
                <a:latin typeface="Arial" panose="020B0604020202020204" pitchFamily="34" charset="0"/>
                <a:ea typeface="Helvetica Neue" panose="02000503000000020004" pitchFamily="2" charset="0"/>
                <a:cs typeface="Arial" panose="020B0604020202020204" pitchFamily="34" charset="0"/>
              </a:rPr>
              <a:t>a</a:t>
            </a:r>
            <a:r>
              <a:rPr lang="en-GB" sz="700" dirty="0" err="1">
                <a:latin typeface="Arial" panose="020B0604020202020204" pitchFamily="34" charset="0"/>
                <a:ea typeface="Helvetica Neue" panose="02000503000000020004" pitchFamily="2" charset="0"/>
                <a:cs typeface="Arial" panose="020B0604020202020204" pitchFamily="34" charset="0"/>
              </a:rPr>
              <a:t>HRs</a:t>
            </a:r>
            <a:r>
              <a:rPr lang="en-GB" sz="700" dirty="0">
                <a:latin typeface="Arial" panose="020B0604020202020204" pitchFamily="34" charset="0"/>
                <a:ea typeface="Helvetica Neue" panose="02000503000000020004" pitchFamily="2" charset="0"/>
                <a:cs typeface="Arial" panose="020B0604020202020204" pitchFamily="34" charset="0"/>
              </a:rPr>
              <a:t> adjusted for prior use of CDK4/6i and liver/lung metastases</a:t>
            </a:r>
          </a:p>
          <a:p>
            <a:pPr algn="l">
              <a:lnSpc>
                <a:spcPct val="90000"/>
              </a:lnSpc>
            </a:pP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BICR: blinded independent central review; CDK4/6i: CDK4/6 inhibitor; CI: confidence interval; HR: hazard ratio; </a:t>
            </a:r>
            <a:r>
              <a:rPr lang="en-GB" sz="700" dirty="0">
                <a:latin typeface="Arial" panose="020B0604020202020204" pitchFamily="34" charset="0"/>
                <a:ea typeface="Helvetica Neue" panose="02000503000000020004" pitchFamily="2" charset="0"/>
                <a:cs typeface="Arial" panose="020B0604020202020204" pitchFamily="34" charset="0"/>
              </a:rPr>
              <a:t>PFS: progression-free survival</a:t>
            </a:r>
          </a:p>
        </p:txBody>
      </p:sp>
      <p:pic>
        <p:nvPicPr>
          <p:cNvPr id="6" name="Picture 89">
            <a:extLst>
              <a:ext uri="{FF2B5EF4-FFF2-40B4-BE49-F238E27FC236}">
                <a16:creationId xmlns:a16="http://schemas.microsoft.com/office/drawing/2014/main" id="{99A1CADB-4C23-81A3-90D7-FF1FF030B974}"/>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 r="-944"/>
          <a:stretch/>
        </p:blipFill>
        <p:spPr>
          <a:xfrm>
            <a:off x="697543" y="880358"/>
            <a:ext cx="5018732" cy="2850014"/>
          </a:xfrm>
          <a:prstGeom prst="rect">
            <a:avLst/>
          </a:prstGeom>
        </p:spPr>
      </p:pic>
      <p:sp>
        <p:nvSpPr>
          <p:cNvPr id="7" name="TextBox 6">
            <a:extLst>
              <a:ext uri="{FF2B5EF4-FFF2-40B4-BE49-F238E27FC236}">
                <a16:creationId xmlns:a16="http://schemas.microsoft.com/office/drawing/2014/main" id="{B66CDE35-0EFB-3FEF-78D1-1AFD0DC19DC9}"/>
              </a:ext>
            </a:extLst>
          </p:cNvPr>
          <p:cNvSpPr txBox="1"/>
          <p:nvPr/>
        </p:nvSpPr>
        <p:spPr>
          <a:xfrm rot="16200000">
            <a:off x="-250420" y="2151136"/>
            <a:ext cx="1596221" cy="135637"/>
          </a:xfrm>
          <a:prstGeom prst="rect">
            <a:avLst/>
          </a:prstGeom>
          <a:noFill/>
        </p:spPr>
        <p:txBody>
          <a:bodyPr wrap="square" rtlCol="0" anchor="ctr" anchorCtr="0">
            <a:noAutofit/>
          </a:bodyPr>
          <a:lstStyle/>
          <a:p>
            <a:pPr algn="ctr">
              <a:lnSpc>
                <a:spcPct val="90000"/>
              </a:lnSpc>
              <a:spcAft>
                <a:spcPts val="600"/>
              </a:spcAft>
            </a:pPr>
            <a:r>
              <a:rPr lang="en-GB" sz="1600" b="1" baseline="30000">
                <a:latin typeface="Arial" panose="020B0604020202020204" pitchFamily="34" charset="0"/>
                <a:ea typeface="Helvetica Neue" panose="02000503000000020004" pitchFamily="2" charset="0"/>
                <a:cs typeface="Arial" panose="020B0604020202020204" pitchFamily="34" charset="0"/>
              </a:rPr>
              <a:t>Probability of PFS</a:t>
            </a:r>
            <a:endParaRPr lang="en-GB" sz="1600" b="1">
              <a:latin typeface="Arial" panose="020B0604020202020204" pitchFamily="34" charset="0"/>
              <a:ea typeface="Helvetica Neue" panose="02000503000000020004" pitchFamily="2" charset="0"/>
              <a:cs typeface="Arial" panose="020B0604020202020204" pitchFamily="34" charset="0"/>
            </a:endParaRPr>
          </a:p>
        </p:txBody>
      </p:sp>
      <p:sp>
        <p:nvSpPr>
          <p:cNvPr id="12" name="TextBox 11">
            <a:extLst>
              <a:ext uri="{FF2B5EF4-FFF2-40B4-BE49-F238E27FC236}">
                <a16:creationId xmlns:a16="http://schemas.microsoft.com/office/drawing/2014/main" id="{42A84ECC-71D3-2E78-7FAB-38A67455A835}"/>
              </a:ext>
            </a:extLst>
          </p:cNvPr>
          <p:cNvSpPr txBox="1"/>
          <p:nvPr/>
        </p:nvSpPr>
        <p:spPr>
          <a:xfrm>
            <a:off x="897328"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a:t>
            </a:r>
          </a:p>
        </p:txBody>
      </p:sp>
      <p:sp>
        <p:nvSpPr>
          <p:cNvPr id="13" name="TextBox 12">
            <a:extLst>
              <a:ext uri="{FF2B5EF4-FFF2-40B4-BE49-F238E27FC236}">
                <a16:creationId xmlns:a16="http://schemas.microsoft.com/office/drawing/2014/main" id="{32873424-3050-F2BD-E8EE-AFD7C02E8B18}"/>
              </a:ext>
            </a:extLst>
          </p:cNvPr>
          <p:cNvSpPr txBox="1"/>
          <p:nvPr/>
        </p:nvSpPr>
        <p:spPr>
          <a:xfrm>
            <a:off x="1407509"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3</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CF281306-46E3-5D2E-3D9F-86EBF93B964A}"/>
              </a:ext>
            </a:extLst>
          </p:cNvPr>
          <p:cNvSpPr txBox="1"/>
          <p:nvPr/>
        </p:nvSpPr>
        <p:spPr>
          <a:xfrm>
            <a:off x="1909946"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6</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5" name="TextBox 14">
            <a:extLst>
              <a:ext uri="{FF2B5EF4-FFF2-40B4-BE49-F238E27FC236}">
                <a16:creationId xmlns:a16="http://schemas.microsoft.com/office/drawing/2014/main" id="{455FF7E2-97F5-D78E-0307-D10CF501EEE4}"/>
              </a:ext>
            </a:extLst>
          </p:cNvPr>
          <p:cNvSpPr txBox="1"/>
          <p:nvPr/>
        </p:nvSpPr>
        <p:spPr>
          <a:xfrm>
            <a:off x="2417003"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9</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6" name="TextBox 15">
            <a:extLst>
              <a:ext uri="{FF2B5EF4-FFF2-40B4-BE49-F238E27FC236}">
                <a16:creationId xmlns:a16="http://schemas.microsoft.com/office/drawing/2014/main" id="{8FE03763-C13A-C5BA-AB0E-1DF4DDA3AF64}"/>
              </a:ext>
            </a:extLst>
          </p:cNvPr>
          <p:cNvSpPr txBox="1"/>
          <p:nvPr/>
        </p:nvSpPr>
        <p:spPr>
          <a:xfrm>
            <a:off x="2920508"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12</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7" name="TextBox 16">
            <a:extLst>
              <a:ext uri="{FF2B5EF4-FFF2-40B4-BE49-F238E27FC236}">
                <a16:creationId xmlns:a16="http://schemas.microsoft.com/office/drawing/2014/main" id="{A8956776-3CA1-FE99-EF05-EC11E2F55FE1}"/>
              </a:ext>
            </a:extLst>
          </p:cNvPr>
          <p:cNvSpPr txBox="1"/>
          <p:nvPr/>
        </p:nvSpPr>
        <p:spPr>
          <a:xfrm>
            <a:off x="3424012" y="359620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15</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8" name="TextBox 17">
            <a:extLst>
              <a:ext uri="{FF2B5EF4-FFF2-40B4-BE49-F238E27FC236}">
                <a16:creationId xmlns:a16="http://schemas.microsoft.com/office/drawing/2014/main" id="{C95915FD-E433-7E91-F2E0-F88B68B47E7E}"/>
              </a:ext>
            </a:extLst>
          </p:cNvPr>
          <p:cNvSpPr txBox="1"/>
          <p:nvPr/>
        </p:nvSpPr>
        <p:spPr>
          <a:xfrm>
            <a:off x="3929030" y="359620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18</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id="{3CA077FE-C264-AEB8-20CF-792858E8AC08}"/>
              </a:ext>
            </a:extLst>
          </p:cNvPr>
          <p:cNvSpPr txBox="1"/>
          <p:nvPr/>
        </p:nvSpPr>
        <p:spPr>
          <a:xfrm>
            <a:off x="4440893" y="359620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21</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0" name="TextBox 19">
            <a:extLst>
              <a:ext uri="{FF2B5EF4-FFF2-40B4-BE49-F238E27FC236}">
                <a16:creationId xmlns:a16="http://schemas.microsoft.com/office/drawing/2014/main" id="{323C1A38-FA2C-0539-0124-85951FD748DB}"/>
              </a:ext>
            </a:extLst>
          </p:cNvPr>
          <p:cNvSpPr txBox="1"/>
          <p:nvPr/>
        </p:nvSpPr>
        <p:spPr>
          <a:xfrm>
            <a:off x="4946765" y="359620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24</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1" name="TextBox 20">
            <a:extLst>
              <a:ext uri="{FF2B5EF4-FFF2-40B4-BE49-F238E27FC236}">
                <a16:creationId xmlns:a16="http://schemas.microsoft.com/office/drawing/2014/main" id="{B157AD04-4E22-30DC-9AFA-47F2EBED2B4E}"/>
              </a:ext>
            </a:extLst>
          </p:cNvPr>
          <p:cNvSpPr txBox="1"/>
          <p:nvPr/>
        </p:nvSpPr>
        <p:spPr>
          <a:xfrm>
            <a:off x="5435793" y="3593746"/>
            <a:ext cx="332618" cy="112294"/>
          </a:xfrm>
          <a:prstGeom prst="rect">
            <a:avLst/>
          </a:prstGeom>
          <a:noFill/>
        </p:spPr>
        <p:txBody>
          <a:bodyPr wrap="square" rtlCol="0" anchor="ctr" anchorCtr="0">
            <a:noAutofit/>
          </a:bodyPr>
          <a:lstStyle/>
          <a:p>
            <a:pPr algn="ct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27</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2" name="TextBox 21">
            <a:extLst>
              <a:ext uri="{FF2B5EF4-FFF2-40B4-BE49-F238E27FC236}">
                <a16:creationId xmlns:a16="http://schemas.microsoft.com/office/drawing/2014/main" id="{EE54C708-9795-2335-ECAF-A8C4A419C780}"/>
              </a:ext>
            </a:extLst>
          </p:cNvPr>
          <p:cNvSpPr txBox="1"/>
          <p:nvPr/>
        </p:nvSpPr>
        <p:spPr>
          <a:xfrm>
            <a:off x="2691977" y="3777238"/>
            <a:ext cx="1282054" cy="112294"/>
          </a:xfrm>
          <a:prstGeom prst="rect">
            <a:avLst/>
          </a:prstGeom>
          <a:noFill/>
        </p:spPr>
        <p:txBody>
          <a:bodyPr wrap="square" rtlCol="0" anchor="ctr" anchorCtr="0">
            <a:noAutofit/>
          </a:bodyPr>
          <a:lstStyle/>
          <a:p>
            <a:pPr algn="ctr">
              <a:lnSpc>
                <a:spcPct val="90000"/>
              </a:lnSpc>
              <a:spcAft>
                <a:spcPts val="600"/>
              </a:spcAft>
            </a:pPr>
            <a:r>
              <a:rPr lang="en-GB" sz="1600" b="1" baseline="30000">
                <a:latin typeface="Arial" panose="020B0604020202020204" pitchFamily="34" charset="0"/>
                <a:ea typeface="Helvetica Neue" panose="02000503000000020004" pitchFamily="2" charset="0"/>
                <a:cs typeface="Arial" panose="020B0604020202020204" pitchFamily="34" charset="0"/>
              </a:rPr>
              <a:t>Time (months)</a:t>
            </a:r>
            <a:endParaRPr lang="en-GB" sz="1600" b="1">
              <a:latin typeface="Arial" panose="020B0604020202020204" pitchFamily="34" charset="0"/>
              <a:ea typeface="Helvetica Neue" panose="02000503000000020004" pitchFamily="2" charset="0"/>
              <a:cs typeface="Arial" panose="020B0604020202020204" pitchFamily="34" charset="0"/>
            </a:endParaRPr>
          </a:p>
        </p:txBody>
      </p:sp>
      <p:sp>
        <p:nvSpPr>
          <p:cNvPr id="23" name="TextBox 22">
            <a:extLst>
              <a:ext uri="{FF2B5EF4-FFF2-40B4-BE49-F238E27FC236}">
                <a16:creationId xmlns:a16="http://schemas.microsoft.com/office/drawing/2014/main" id="{2D838FF0-6146-1106-660B-F713C62879A1}"/>
              </a:ext>
            </a:extLst>
          </p:cNvPr>
          <p:cNvSpPr txBox="1"/>
          <p:nvPr/>
        </p:nvSpPr>
        <p:spPr>
          <a:xfrm>
            <a:off x="645403" y="1070470"/>
            <a:ext cx="282146" cy="150640"/>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1.0</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4" name="TextBox 23">
            <a:extLst>
              <a:ext uri="{FF2B5EF4-FFF2-40B4-BE49-F238E27FC236}">
                <a16:creationId xmlns:a16="http://schemas.microsoft.com/office/drawing/2014/main" id="{B7ACDC16-4BB1-9817-41F5-D1F4DB6A4D53}"/>
              </a:ext>
            </a:extLst>
          </p:cNvPr>
          <p:cNvSpPr txBox="1"/>
          <p:nvPr/>
        </p:nvSpPr>
        <p:spPr>
          <a:xfrm>
            <a:off x="645403" y="1538259"/>
            <a:ext cx="282145" cy="133217"/>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0.8</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5" name="TextBox 24">
            <a:extLst>
              <a:ext uri="{FF2B5EF4-FFF2-40B4-BE49-F238E27FC236}">
                <a16:creationId xmlns:a16="http://schemas.microsoft.com/office/drawing/2014/main" id="{B95649E2-F8F9-80A3-B740-15298BA5B1D6}"/>
              </a:ext>
            </a:extLst>
          </p:cNvPr>
          <p:cNvSpPr txBox="1"/>
          <p:nvPr/>
        </p:nvSpPr>
        <p:spPr>
          <a:xfrm>
            <a:off x="645405" y="1987630"/>
            <a:ext cx="282144" cy="145786"/>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0.6</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6" name="TextBox 25">
            <a:extLst>
              <a:ext uri="{FF2B5EF4-FFF2-40B4-BE49-F238E27FC236}">
                <a16:creationId xmlns:a16="http://schemas.microsoft.com/office/drawing/2014/main" id="{E6AB62A3-7C3B-667E-62F0-FF116B5A2574}"/>
              </a:ext>
            </a:extLst>
          </p:cNvPr>
          <p:cNvSpPr txBox="1"/>
          <p:nvPr/>
        </p:nvSpPr>
        <p:spPr>
          <a:xfrm>
            <a:off x="645405" y="2447521"/>
            <a:ext cx="282143" cy="133217"/>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0.4</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7" name="TextBox 26">
            <a:extLst>
              <a:ext uri="{FF2B5EF4-FFF2-40B4-BE49-F238E27FC236}">
                <a16:creationId xmlns:a16="http://schemas.microsoft.com/office/drawing/2014/main" id="{C83359E4-2016-E1A4-790A-3EF4538AFA76}"/>
              </a:ext>
            </a:extLst>
          </p:cNvPr>
          <p:cNvSpPr txBox="1"/>
          <p:nvPr/>
        </p:nvSpPr>
        <p:spPr>
          <a:xfrm>
            <a:off x="645407" y="2920112"/>
            <a:ext cx="282142" cy="117467"/>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0.2</a:t>
            </a:r>
            <a:endParaRPr lang="en-GB" sz="1600">
              <a:latin typeface="Arial" panose="020B0604020202020204" pitchFamily="34" charset="0"/>
              <a:ea typeface="Helvetica Neue" panose="02000503000000020004" pitchFamily="2" charset="0"/>
              <a:cs typeface="Arial" panose="020B0604020202020204" pitchFamily="34" charset="0"/>
            </a:endParaRPr>
          </a:p>
        </p:txBody>
      </p:sp>
      <p:sp>
        <p:nvSpPr>
          <p:cNvPr id="28" name="TextBox 27">
            <a:extLst>
              <a:ext uri="{FF2B5EF4-FFF2-40B4-BE49-F238E27FC236}">
                <a16:creationId xmlns:a16="http://schemas.microsoft.com/office/drawing/2014/main" id="{0D1579CB-6FC9-A240-F5F3-0C2D38292CA4}"/>
              </a:ext>
            </a:extLst>
          </p:cNvPr>
          <p:cNvSpPr txBox="1"/>
          <p:nvPr/>
        </p:nvSpPr>
        <p:spPr>
          <a:xfrm>
            <a:off x="645407" y="3394656"/>
            <a:ext cx="282142" cy="103459"/>
          </a:xfrm>
          <a:prstGeom prst="rect">
            <a:avLst/>
          </a:prstGeom>
          <a:noFill/>
        </p:spPr>
        <p:txBody>
          <a:bodyPr wrap="square" rIns="0" rtlCol="0" anchor="ctr" anchorCtr="0">
            <a:noAutofit/>
          </a:bodyPr>
          <a:lstStyle/>
          <a:p>
            <a:pPr algn="r">
              <a:lnSpc>
                <a:spcPct val="90000"/>
              </a:lnSpc>
              <a:spcAft>
                <a:spcPts val="600"/>
              </a:spcAft>
            </a:pPr>
            <a:r>
              <a:rPr lang="en-GB" sz="1600" baseline="30000">
                <a:latin typeface="Arial" panose="020B0604020202020204" pitchFamily="34" charset="0"/>
                <a:ea typeface="Helvetica Neue" panose="02000503000000020004" pitchFamily="2" charset="0"/>
                <a:cs typeface="Arial" panose="020B0604020202020204" pitchFamily="34" charset="0"/>
              </a:rPr>
              <a:t>0.0</a:t>
            </a:r>
            <a:endParaRPr lang="en-GB" sz="160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29" name="Table 11">
            <a:extLst>
              <a:ext uri="{FF2B5EF4-FFF2-40B4-BE49-F238E27FC236}">
                <a16:creationId xmlns:a16="http://schemas.microsoft.com/office/drawing/2014/main" id="{88DA10F0-D2FA-8A43-F940-E86250376AFA}"/>
              </a:ext>
            </a:extLst>
          </p:cNvPr>
          <p:cNvGraphicFramePr>
            <a:graphicFrameLocks noGrp="1"/>
          </p:cNvGraphicFramePr>
          <p:nvPr>
            <p:extLst>
              <p:ext uri="{D42A27DB-BD31-4B8C-83A1-F6EECF244321}">
                <p14:modId xmlns:p14="http://schemas.microsoft.com/office/powerpoint/2010/main" val="1559069953"/>
              </p:ext>
            </p:extLst>
          </p:nvPr>
        </p:nvGraphicFramePr>
        <p:xfrm>
          <a:off x="405063" y="3912567"/>
          <a:ext cx="5417084" cy="524772"/>
        </p:xfrm>
        <a:graphic>
          <a:graphicData uri="http://schemas.openxmlformats.org/drawingml/2006/table">
            <a:tbl>
              <a:tblPr firstRow="1" bandRow="1">
                <a:tableStyleId>{C083E6E3-FA7D-4D7B-A595-EF9225AFEA82}</a:tableStyleId>
              </a:tblPr>
              <a:tblGrid>
                <a:gridCol w="362951">
                  <a:extLst>
                    <a:ext uri="{9D8B030D-6E8A-4147-A177-3AD203B41FA5}">
                      <a16:colId xmlns:a16="http://schemas.microsoft.com/office/drawing/2014/main" val="2952613261"/>
                    </a:ext>
                  </a:extLst>
                </a:gridCol>
                <a:gridCol w="589892">
                  <a:extLst>
                    <a:ext uri="{9D8B030D-6E8A-4147-A177-3AD203B41FA5}">
                      <a16:colId xmlns:a16="http://schemas.microsoft.com/office/drawing/2014/main" val="2438513501"/>
                    </a:ext>
                  </a:extLst>
                </a:gridCol>
                <a:gridCol w="432497">
                  <a:extLst>
                    <a:ext uri="{9D8B030D-6E8A-4147-A177-3AD203B41FA5}">
                      <a16:colId xmlns:a16="http://schemas.microsoft.com/office/drawing/2014/main" val="2178175948"/>
                    </a:ext>
                  </a:extLst>
                </a:gridCol>
                <a:gridCol w="576280">
                  <a:extLst>
                    <a:ext uri="{9D8B030D-6E8A-4147-A177-3AD203B41FA5}">
                      <a16:colId xmlns:a16="http://schemas.microsoft.com/office/drawing/2014/main" val="1506157191"/>
                    </a:ext>
                  </a:extLst>
                </a:gridCol>
                <a:gridCol w="443671">
                  <a:extLst>
                    <a:ext uri="{9D8B030D-6E8A-4147-A177-3AD203B41FA5}">
                      <a16:colId xmlns:a16="http://schemas.microsoft.com/office/drawing/2014/main" val="1987345410"/>
                    </a:ext>
                  </a:extLst>
                </a:gridCol>
                <a:gridCol w="616956">
                  <a:extLst>
                    <a:ext uri="{9D8B030D-6E8A-4147-A177-3AD203B41FA5}">
                      <a16:colId xmlns:a16="http://schemas.microsoft.com/office/drawing/2014/main" val="3875228618"/>
                    </a:ext>
                  </a:extLst>
                </a:gridCol>
                <a:gridCol w="378042">
                  <a:extLst>
                    <a:ext uri="{9D8B030D-6E8A-4147-A177-3AD203B41FA5}">
                      <a16:colId xmlns:a16="http://schemas.microsoft.com/office/drawing/2014/main" val="1077335546"/>
                    </a:ext>
                  </a:extLst>
                </a:gridCol>
                <a:gridCol w="590185">
                  <a:extLst>
                    <a:ext uri="{9D8B030D-6E8A-4147-A177-3AD203B41FA5}">
                      <a16:colId xmlns:a16="http://schemas.microsoft.com/office/drawing/2014/main" val="4243904066"/>
                    </a:ext>
                  </a:extLst>
                </a:gridCol>
                <a:gridCol w="449179">
                  <a:extLst>
                    <a:ext uri="{9D8B030D-6E8A-4147-A177-3AD203B41FA5}">
                      <a16:colId xmlns:a16="http://schemas.microsoft.com/office/drawing/2014/main" val="4198065990"/>
                    </a:ext>
                  </a:extLst>
                </a:gridCol>
                <a:gridCol w="545431">
                  <a:extLst>
                    <a:ext uri="{9D8B030D-6E8A-4147-A177-3AD203B41FA5}">
                      <a16:colId xmlns:a16="http://schemas.microsoft.com/office/drawing/2014/main" val="1209534188"/>
                    </a:ext>
                  </a:extLst>
                </a:gridCol>
                <a:gridCol w="432000">
                  <a:extLst>
                    <a:ext uri="{9D8B030D-6E8A-4147-A177-3AD203B41FA5}">
                      <a16:colId xmlns:a16="http://schemas.microsoft.com/office/drawing/2014/main" val="1599409842"/>
                    </a:ext>
                  </a:extLst>
                </a:gridCol>
              </a:tblGrid>
              <a:tr h="174924">
                <a:tc>
                  <a:txBody>
                    <a:bodyPr/>
                    <a:lstStyle/>
                    <a:p>
                      <a:pPr marL="0" marR="0" lvl="0" indent="0" algn="r" defTabSz="457200" rtl="0" eaLnBrk="1" fontAlgn="auto" hangingPunct="1">
                        <a:lnSpc>
                          <a:spcPct val="100000"/>
                        </a:lnSpc>
                        <a:spcBef>
                          <a:spcPts val="0"/>
                        </a:spcBef>
                        <a:spcAft>
                          <a:spcPts val="0"/>
                        </a:spcAft>
                        <a:buFontTx/>
                        <a:buNone/>
                      </a:pPr>
                      <a:r>
                        <a:rPr kumimoji="0" lang="en-GB" sz="900" b="1" i="0" u="none" strike="noStrike" kern="1200" cap="none" spc="0" baseline="0">
                          <a:solidFill>
                            <a:schemeClr val="bg1"/>
                          </a:solidFill>
                          <a:latin typeface="Arial" panose="020B0604020202020204" pitchFamily="34" charset="0"/>
                          <a:ea typeface="Helvetica Neue" panose="02000503000000020004" pitchFamily="2" charset="0"/>
                          <a:cs typeface="Arial" panose="020B0604020202020204" pitchFamily="34" charset="0"/>
                        </a:rPr>
                        <a:t>C 75</a:t>
                      </a: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174924">
                <a:tc>
                  <a:txBody>
                    <a:bodyPr/>
                    <a:lstStyle/>
                    <a:p>
                      <a:pPr marL="0" marR="0" lvl="0" indent="0" algn="r" defTabSz="457200" rtl="0" eaLnBrk="1" fontAlgn="auto" hangingPunct="1">
                        <a:lnSpc>
                          <a:spcPct val="100000"/>
                        </a:lnSpc>
                        <a:spcBef>
                          <a:spcPts val="0"/>
                        </a:spcBef>
                        <a:spcAft>
                          <a:spcPts val="0"/>
                        </a:spcAft>
                        <a:buFontTx/>
                        <a:buNone/>
                      </a:pPr>
                      <a:r>
                        <a:rPr kumimoji="0" lang="en-GB" sz="900" b="1" u="none" strike="noStrike" kern="1200" cap="none" spc="0" baseline="0">
                          <a:solidFill>
                            <a:schemeClr val="bg1"/>
                          </a:solidFill>
                          <a:latin typeface="Arial" panose="020B0604020202020204" pitchFamily="34" charset="0"/>
                          <a:ea typeface="Helvetica Neue" panose="02000503000000020004" pitchFamily="2" charset="0"/>
                          <a:cs typeface="Arial" panose="020B0604020202020204" pitchFamily="34" charset="0"/>
                        </a:rPr>
                        <a:t>C 150</a:t>
                      </a:r>
                      <a:endParaRPr kumimoji="0" lang="en-GB" sz="900" b="1" i="0" u="none" strike="noStrike" kern="1200" cap="none" spc="0" baseline="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9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74924">
                <a:tc>
                  <a:txBody>
                    <a:bodyPr/>
                    <a:lstStyle/>
                    <a:p>
                      <a:pPr marL="0" marR="0" lvl="0" indent="0" algn="r" defTabSz="457200" rtl="0" eaLnBrk="1" fontAlgn="auto" hangingPunct="1">
                        <a:lnSpc>
                          <a:spcPct val="100000"/>
                        </a:lnSpc>
                        <a:spcBef>
                          <a:spcPts val="0"/>
                        </a:spcBef>
                        <a:spcAft>
                          <a:spcPts val="0"/>
                        </a:spcAft>
                        <a:buFontTx/>
                        <a:buNone/>
                      </a:pPr>
                      <a:r>
                        <a:rPr kumimoji="0" lang="en-GB" sz="900" b="1" u="none" strike="noStrike" kern="1200" cap="none" spc="0" baseline="0">
                          <a:solidFill>
                            <a:schemeClr val="bg1"/>
                          </a:solidFill>
                          <a:latin typeface="Arial" panose="020B0604020202020204" pitchFamily="34" charset="0"/>
                          <a:ea typeface="Helvetica Neue" panose="02000503000000020004" pitchFamily="2" charset="0"/>
                          <a:cs typeface="Arial" panose="020B0604020202020204" pitchFamily="34" charset="0"/>
                        </a:rPr>
                        <a:t>F</a:t>
                      </a:r>
                      <a:endParaRPr kumimoji="0" lang="en-GB" sz="900" b="1" i="0" u="none" strike="noStrike" kern="1200" cap="none" spc="0" baseline="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9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22</a:t>
                      </a:r>
                      <a:endParaRPr kumimoji="0" lang="en-GB" sz="900" b="0" i="0" u="none" strike="noStrike" kern="1200" cap="none" spc="0" normalizeH="0" baseline="0" noProof="0">
                        <a:ln>
                          <a:noFill/>
                        </a:ln>
                        <a:solidFill>
                          <a:srgbClr val="68D2DF"/>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graphicFrame>
        <p:nvGraphicFramePr>
          <p:cNvPr id="30" name="Table 11">
            <a:extLst>
              <a:ext uri="{FF2B5EF4-FFF2-40B4-BE49-F238E27FC236}">
                <a16:creationId xmlns:a16="http://schemas.microsoft.com/office/drawing/2014/main" id="{CDE237DE-4269-404E-CC3C-FDFDC82AC9ED}"/>
              </a:ext>
            </a:extLst>
          </p:cNvPr>
          <p:cNvGraphicFramePr>
            <a:graphicFrameLocks noGrp="1"/>
          </p:cNvGraphicFramePr>
          <p:nvPr>
            <p:extLst>
              <p:ext uri="{D42A27DB-BD31-4B8C-83A1-F6EECF244321}">
                <p14:modId xmlns:p14="http://schemas.microsoft.com/office/powerpoint/2010/main" val="3743345189"/>
              </p:ext>
            </p:extLst>
          </p:nvPr>
        </p:nvGraphicFramePr>
        <p:xfrm>
          <a:off x="2474207" y="903028"/>
          <a:ext cx="3168000" cy="1267444"/>
        </p:xfrm>
        <a:graphic>
          <a:graphicData uri="http://schemas.openxmlformats.org/drawingml/2006/table">
            <a:tbl>
              <a:tblPr firstRow="1" bandRow="1">
                <a:tableStyleId>{C083E6E3-FA7D-4D7B-A595-EF9225AFEA82}</a:tableStyleId>
              </a:tblPr>
              <a:tblGrid>
                <a:gridCol w="1116000">
                  <a:extLst>
                    <a:ext uri="{9D8B030D-6E8A-4147-A177-3AD203B41FA5}">
                      <a16:colId xmlns:a16="http://schemas.microsoft.com/office/drawing/2014/main" val="2952613261"/>
                    </a:ext>
                  </a:extLst>
                </a:gridCol>
                <a:gridCol w="684000">
                  <a:extLst>
                    <a:ext uri="{9D8B030D-6E8A-4147-A177-3AD203B41FA5}">
                      <a16:colId xmlns:a16="http://schemas.microsoft.com/office/drawing/2014/main" val="2178175948"/>
                    </a:ext>
                  </a:extLst>
                </a:gridCol>
                <a:gridCol w="684000">
                  <a:extLst>
                    <a:ext uri="{9D8B030D-6E8A-4147-A177-3AD203B41FA5}">
                      <a16:colId xmlns:a16="http://schemas.microsoft.com/office/drawing/2014/main" val="1506157191"/>
                    </a:ext>
                  </a:extLst>
                </a:gridCol>
                <a:gridCol w="684000">
                  <a:extLst>
                    <a:ext uri="{9D8B030D-6E8A-4147-A177-3AD203B41FA5}">
                      <a16:colId xmlns:a16="http://schemas.microsoft.com/office/drawing/2014/main" val="1987345410"/>
                    </a:ext>
                  </a:extLst>
                </a:gridCol>
              </a:tblGrid>
              <a:tr h="140208">
                <a:tc>
                  <a:txBody>
                    <a:body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GB" sz="800" b="1" i="0" u="none" strike="noStrike" kern="1200" cap="none" spc="0" normalizeH="0" baseline="0">
                        <a:ln>
                          <a:noFill/>
                        </a:ln>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134692" marR="134692" marT="27002" marB="27002" anchor="ctr" horzOverflow="overflow">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hangingPunct="1">
                        <a:lnSpc>
                          <a:spcPct val="100000"/>
                        </a:lnSpc>
                        <a:spcBef>
                          <a:spcPts val="0"/>
                        </a:spcBef>
                        <a:spcAft>
                          <a:spcPts val="0"/>
                        </a:spcAft>
                        <a:buFontTx/>
                        <a:buNone/>
                      </a:pPr>
                      <a:r>
                        <a:rPr kumimoji="0" lang="en-GB" sz="800" b="1" u="none" strike="noStrike" kern="1200" cap="none" spc="0" baseline="0">
                          <a:solidFill>
                            <a:schemeClr val="bg1"/>
                          </a:solidFill>
                          <a:effectLst/>
                          <a:latin typeface="Arial" panose="020B0604020202020204" pitchFamily="34" charset="0"/>
                          <a:ea typeface="Helvetica Neue" panose="02000503000000020004" pitchFamily="2" charset="0"/>
                          <a:cs typeface="Arial" panose="020B0604020202020204" pitchFamily="34" charset="0"/>
                        </a:rPr>
                        <a:t>C 75 (n=74)</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u="none" strike="noStrike" kern="1200" cap="none" spc="0" baseline="0">
                          <a:solidFill>
                            <a:schemeClr val="bg1"/>
                          </a:solidFill>
                          <a:effectLst/>
                          <a:latin typeface="Arial" panose="020B0604020202020204" pitchFamily="34" charset="0"/>
                          <a:ea typeface="Helvetica Neue" panose="02000503000000020004" pitchFamily="2" charset="0"/>
                          <a:cs typeface="Arial" panose="020B0604020202020204" pitchFamily="34" charset="0"/>
                        </a:rPr>
                        <a:t>C 150 (n=73)</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457200" rtl="0" eaLnBrk="1" fontAlgn="auto" hangingPunct="1">
                        <a:lnSpc>
                          <a:spcPct val="100000"/>
                        </a:lnSpc>
                        <a:spcBef>
                          <a:spcPts val="0"/>
                        </a:spcBef>
                        <a:spcAft>
                          <a:spcPts val="0"/>
                        </a:spcAft>
                        <a:buFontTx/>
                        <a:buNone/>
                      </a:pPr>
                      <a:r>
                        <a:rPr kumimoji="0" lang="en-GB" sz="800" b="1" u="none" strike="noStrike" kern="1200" cap="none" spc="0" baseline="0">
                          <a:solidFill>
                            <a:schemeClr val="bg1"/>
                          </a:solidFill>
                          <a:effectLst/>
                          <a:latin typeface="Arial" panose="020B0604020202020204" pitchFamily="34" charset="0"/>
                          <a:ea typeface="Helvetica Neue" panose="02000503000000020004" pitchFamily="2" charset="0"/>
                          <a:cs typeface="Arial" panose="020B0604020202020204" pitchFamily="34" charset="0"/>
                        </a:rPr>
                        <a:t>F (n=73)</a:t>
                      </a:r>
                    </a:p>
                  </a:txBody>
                  <a:tcPr marL="68580" marR="6858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19313612"/>
                  </a:ext>
                </a:extLst>
              </a:tr>
              <a:tr h="212400">
                <a:tc>
                  <a:txBody>
                    <a:bodyPr/>
                    <a:lstStyle/>
                    <a:p>
                      <a:pPr algn="l" rtl="0" fontAlgn="base"/>
                      <a:r>
                        <a:rPr lang="en-GB" sz="800" b="1" i="0" u="none" strike="noStrike">
                          <a:solidFill>
                            <a:schemeClr val="tx1"/>
                          </a:solidFill>
                          <a:effectLst/>
                          <a:latin typeface="Arial" panose="020B0604020202020204" pitchFamily="34" charset="0"/>
                          <a:cs typeface="Arial" panose="020B0604020202020204" pitchFamily="34" charset="0"/>
                        </a:rPr>
                        <a:t>Median duration of follow-up, months</a:t>
                      </a:r>
                      <a:r>
                        <a:rPr lang="en-GB" sz="800" b="1" i="0">
                          <a:solidFill>
                            <a:schemeClr val="tx1"/>
                          </a:solidFill>
                          <a:effectLst/>
                          <a:latin typeface="Arial" panose="020B0604020202020204" pitchFamily="34"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cs typeface="Arial" panose="020B0604020202020204" pitchFamily="34" charset="0"/>
                        </a:rPr>
                        <a:t>16.6</a:t>
                      </a:r>
                      <a:endParaRPr lang="en-GB" sz="800" b="0" i="0">
                        <a:solidFill>
                          <a:schemeClr val="tx1"/>
                        </a:solidFill>
                        <a:effectLst/>
                        <a:latin typeface="Arial" panose="020B0604020202020204" pitchFamily="34"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cs typeface="Arial" panose="020B0604020202020204" pitchFamily="34" charset="0"/>
                        </a:rPr>
                        <a:t>16.6</a:t>
                      </a:r>
                      <a:endParaRPr lang="en-GB" sz="800" b="0" i="0">
                        <a:solidFill>
                          <a:schemeClr val="tx1"/>
                        </a:solidFill>
                        <a:effectLst/>
                        <a:latin typeface="Arial" panose="020B0604020202020204" pitchFamily="34"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cs typeface="Arial" panose="020B0604020202020204" pitchFamily="34" charset="0"/>
                        </a:rPr>
                        <a:t>17.4</a:t>
                      </a:r>
                      <a:endParaRPr lang="en-GB" sz="800" b="0" i="0">
                        <a:solidFill>
                          <a:schemeClr val="tx1"/>
                        </a:solidFill>
                        <a:effectLst/>
                        <a:latin typeface="Arial" panose="020B0604020202020204" pitchFamily="34"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419589"/>
                  </a:ext>
                </a:extLst>
              </a:tr>
              <a:tr h="180000">
                <a:tc>
                  <a:txBody>
                    <a:bodyPr/>
                    <a:lstStyle/>
                    <a:p>
                      <a:pPr marL="0" marR="0" lvl="0" indent="0" algn="l" defTabSz="457200" rtl="0" eaLnBrk="1" fontAlgn="auto" hangingPunct="1">
                        <a:lnSpc>
                          <a:spcPct val="100000"/>
                        </a:lnSpc>
                        <a:spcBef>
                          <a:spcPts val="0"/>
                        </a:spcBef>
                        <a:spcAft>
                          <a:spcPts val="0"/>
                        </a:spcAft>
                        <a:buFontTx/>
                        <a:buNone/>
                      </a:pPr>
                      <a: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t>Events [n (%)]</a:t>
                      </a:r>
                      <a:endParaRPr kumimoji="0" lang="en-GB" sz="800" b="1" i="0"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50 (67.6)</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51(69.9)</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58 (79.5)</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80000">
                <a:tc>
                  <a:txBody>
                    <a:bodyPr/>
                    <a:lstStyle/>
                    <a:p>
                      <a:pPr marL="0" marR="0" lvl="0" indent="0" algn="l" defTabSz="457200" rtl="0" eaLnBrk="1" fontAlgn="auto" hangingPunct="1">
                        <a:lnSpc>
                          <a:spcPct val="100000"/>
                        </a:lnSpc>
                        <a:spcBef>
                          <a:spcPts val="0"/>
                        </a:spcBef>
                        <a:spcAft>
                          <a:spcPts val="0"/>
                        </a:spcAft>
                        <a:buFontTx/>
                        <a:buNone/>
                      </a:pPr>
                      <a: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t>Median PFS, months </a:t>
                      </a:r>
                      <a:r>
                        <a:rPr lang="en-GB" sz="8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(90% CI)</a:t>
                      </a:r>
                      <a:r>
                        <a:rPr lang="en-GB" sz="8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endParaRPr kumimoji="0" lang="en-GB" sz="800" b="1" i="0"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 7.2</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(3.7-10.9)</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7.7</a:t>
                      </a:r>
                      <a:endParaRPr lang="en-US"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p>
                      <a:pPr algn="ctr" rtl="0" fontAlgn="base"/>
                      <a:r>
                        <a:rPr lang="en-US"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(5.5-12.9)</a:t>
                      </a:r>
                      <a:endParaRPr lang="en-US"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3.7</a:t>
                      </a:r>
                      <a:br>
                        <a:rPr lang="en-US"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(2.0-6.0)</a:t>
                      </a:r>
                      <a:endParaRPr lang="en-US"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r h="21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t>Adjusted HR </a:t>
                      </a:r>
                      <a:b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br>
                      <a: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t>(90% CI)</a:t>
                      </a:r>
                      <a:r>
                        <a:rPr kumimoji="0" lang="en-GB" sz="800" b="1" u="none" strike="noStrike" kern="1200" cap="none" spc="0" baseline="30000">
                          <a:solidFill>
                            <a:schemeClr val="tx1"/>
                          </a:solidFill>
                          <a:latin typeface="Arial" panose="020B0604020202020204" pitchFamily="34" charset="0"/>
                          <a:ea typeface="Helvetica Neue" panose="02000503000000020004" pitchFamily="2" charset="0"/>
                          <a:cs typeface="Arial" panose="020B0604020202020204" pitchFamily="34" charset="0"/>
                        </a:rPr>
                        <a:t>a</a:t>
                      </a:r>
                      <a:endParaRPr kumimoji="0" lang="en-GB" sz="800" b="1" i="0" u="none" strike="noStrike" kern="1200" cap="none" spc="0" baseline="3000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0.58</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(0.41-0.81)</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0.67</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(0.48-0.92)</a:t>
                      </a:r>
                      <a:endPar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174053"/>
                  </a:ext>
                </a:extLst>
              </a:tr>
              <a:tr h="18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rPr>
                        <a:t>P value</a:t>
                      </a:r>
                      <a:endParaRPr kumimoji="0" lang="en-GB" sz="800" b="1" i="0" u="none" strike="noStrike"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0.0124*</a:t>
                      </a:r>
                      <a:r>
                        <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0.0161*</a:t>
                      </a:r>
                      <a:r>
                        <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8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8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051091"/>
                  </a:ext>
                </a:extLst>
              </a:tr>
            </a:tbl>
          </a:graphicData>
        </a:graphic>
      </p:graphicFrame>
      <p:sp>
        <p:nvSpPr>
          <p:cNvPr id="31" name="Content Placeholder 2">
            <a:extLst>
              <a:ext uri="{FF2B5EF4-FFF2-40B4-BE49-F238E27FC236}">
                <a16:creationId xmlns:a16="http://schemas.microsoft.com/office/drawing/2014/main" id="{9BB30322-EB38-721A-5D1F-712F6B4638C0}"/>
              </a:ext>
            </a:extLst>
          </p:cNvPr>
          <p:cNvSpPr txBox="1">
            <a:spLocks/>
          </p:cNvSpPr>
          <p:nvPr/>
        </p:nvSpPr>
        <p:spPr>
          <a:xfrm>
            <a:off x="6085532" y="1200262"/>
            <a:ext cx="2654345" cy="3135567"/>
          </a:xfrm>
          <a:prstGeom prst="rect">
            <a:avLst/>
          </a:prstGeom>
          <a:noFill/>
        </p:spPr>
        <p:txBody>
          <a:bodyPr vert="horz" wrap="square" lIns="0" tIns="45720" rIns="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400" dirty="0">
                <a:latin typeface="Arial" panose="020B0604020202020204" pitchFamily="34" charset="0"/>
                <a:ea typeface="Helvetica Neue" panose="02000503000000020004" pitchFamily="2" charset="0"/>
                <a:cs typeface="Arial" panose="020B0604020202020204" pitchFamily="34" charset="0"/>
              </a:rPr>
              <a:t>In the overall population, </a:t>
            </a:r>
            <a:r>
              <a:rPr lang="en-GB" sz="1400" dirty="0" err="1">
                <a:latin typeface="Arial" panose="020B0604020202020204" pitchFamily="34" charset="0"/>
                <a:ea typeface="Helvetica Neue" panose="02000503000000020004" pitchFamily="2" charset="0"/>
                <a:cs typeface="Arial" panose="020B0604020202020204" pitchFamily="34" charset="0"/>
              </a:rPr>
              <a:t>camizestrant</a:t>
            </a:r>
            <a:r>
              <a:rPr lang="en-GB" sz="1400" dirty="0">
                <a:latin typeface="Arial" panose="020B0604020202020204" pitchFamily="34" charset="0"/>
                <a:ea typeface="Helvetica Neue" panose="02000503000000020004" pitchFamily="2" charset="0"/>
                <a:cs typeface="Arial" panose="020B0604020202020204" pitchFamily="34" charset="0"/>
              </a:rPr>
              <a:t> produces a statistically significant and clinically meaningful improvement in PFS for both 75 and 150 mg </a:t>
            </a:r>
            <a:r>
              <a:rPr lang="en-GB" sz="1400" dirty="0" err="1">
                <a:latin typeface="Arial" panose="020B0604020202020204" pitchFamily="34" charset="0"/>
                <a:ea typeface="Helvetica Neue" panose="02000503000000020004" pitchFamily="2" charset="0"/>
                <a:cs typeface="Arial" panose="020B0604020202020204" pitchFamily="34" charset="0"/>
              </a:rPr>
              <a:t>camizestrant</a:t>
            </a:r>
            <a:r>
              <a:rPr lang="en-GB" sz="1400" dirty="0">
                <a:latin typeface="Arial" panose="020B0604020202020204" pitchFamily="34" charset="0"/>
                <a:ea typeface="Helvetica Neue" panose="02000503000000020004" pitchFamily="2" charset="0"/>
                <a:cs typeface="Arial" panose="020B0604020202020204" pitchFamily="34" charset="0"/>
              </a:rPr>
              <a:t> doses over </a:t>
            </a:r>
            <a:r>
              <a:rPr lang="en-GB" sz="1400" dirty="0" err="1">
                <a:latin typeface="Arial" panose="020B0604020202020204" pitchFamily="34" charset="0"/>
                <a:ea typeface="Helvetica Neue" panose="02000503000000020004" pitchFamily="2" charset="0"/>
                <a:cs typeface="Arial" panose="020B0604020202020204" pitchFamily="34" charset="0"/>
              </a:rPr>
              <a:t>fulvestrant</a:t>
            </a:r>
            <a:endParaRPr lang="en-GB" sz="1400" dirty="0">
              <a:latin typeface="Arial" panose="020B0604020202020204" pitchFamily="34" charset="0"/>
              <a:ea typeface="Helvetica Neue" panose="02000503000000020004" pitchFamily="2" charset="0"/>
              <a:cs typeface="Arial" panose="020B0604020202020204" pitchFamily="34" charset="0"/>
            </a:endParaRPr>
          </a:p>
          <a:p>
            <a:pPr marL="0" indent="0" fontAlgn="base">
              <a:buNone/>
            </a:pPr>
            <a:endParaRPr lang="en-GB" sz="1400" dirty="0">
              <a:latin typeface="Arial" panose="020B0604020202020204" pitchFamily="34" charset="0"/>
              <a:ea typeface="Helvetica Neue" panose="02000503000000020004" pitchFamily="2" charset="0"/>
              <a:cs typeface="Arial" panose="020B0604020202020204" pitchFamily="34" charset="0"/>
            </a:endParaRPr>
          </a:p>
          <a:p>
            <a:pPr marL="0" indent="0" fontAlgn="base">
              <a:buNone/>
            </a:pPr>
            <a:r>
              <a:rPr lang="en-US" sz="1400" dirty="0">
                <a:latin typeface="Arial" panose="020B0604020202020204" pitchFamily="34" charset="0"/>
                <a:ea typeface="Helvetica Neue" panose="02000503000000020004" pitchFamily="2" charset="0"/>
                <a:cs typeface="Arial" panose="020B0604020202020204" pitchFamily="34" charset="0"/>
              </a:rPr>
              <a:t>BICR assessment conducted as a sensitivity analysis shows a statistically significant benefit in PFS at both doses of </a:t>
            </a:r>
            <a:r>
              <a:rPr lang="en-US" sz="1400" dirty="0" err="1">
                <a:latin typeface="Arial" panose="020B0604020202020204" pitchFamily="34" charset="0"/>
                <a:ea typeface="Helvetica Neue" panose="02000503000000020004" pitchFamily="2" charset="0"/>
                <a:cs typeface="Arial" panose="020B0604020202020204" pitchFamily="34" charset="0"/>
              </a:rPr>
              <a:t>camizestrant</a:t>
            </a:r>
            <a:r>
              <a:rPr lang="en-US" sz="1400" dirty="0">
                <a:latin typeface="Arial" panose="020B0604020202020204" pitchFamily="34" charset="0"/>
                <a:ea typeface="Helvetica Neue" panose="02000503000000020004" pitchFamily="2" charset="0"/>
                <a:cs typeface="Arial" panose="020B0604020202020204" pitchFamily="34" charset="0"/>
              </a:rPr>
              <a:t> over </a:t>
            </a:r>
            <a:r>
              <a:rPr lang="en-US" sz="1400" dirty="0" err="1">
                <a:latin typeface="Arial" panose="020B0604020202020204" pitchFamily="34" charset="0"/>
                <a:ea typeface="Helvetica Neue" panose="02000503000000020004" pitchFamily="2" charset="0"/>
                <a:cs typeface="Arial" panose="020B0604020202020204" pitchFamily="34" charset="0"/>
              </a:rPr>
              <a:t>fulvestrant</a:t>
            </a:r>
            <a:r>
              <a:rPr lang="en-US" sz="1400" dirty="0">
                <a:latin typeface="Arial" panose="020B0604020202020204" pitchFamily="34" charset="0"/>
                <a:ea typeface="Helvetica Neue" panose="02000503000000020004" pitchFamily="2" charset="0"/>
                <a:cs typeface="Arial" panose="020B0604020202020204" pitchFamily="34" charset="0"/>
              </a:rPr>
              <a:t>, consistent with the investigator assessment​</a:t>
            </a:r>
          </a:p>
        </p:txBody>
      </p:sp>
      <p:sp>
        <p:nvSpPr>
          <p:cNvPr id="34" name="TextBox 33">
            <a:extLst>
              <a:ext uri="{FF2B5EF4-FFF2-40B4-BE49-F238E27FC236}">
                <a16:creationId xmlns:a16="http://schemas.microsoft.com/office/drawing/2014/main" id="{93A690B8-9981-8B7A-92CB-389C1B5D271B}"/>
              </a:ext>
            </a:extLst>
          </p:cNvPr>
          <p:cNvSpPr txBox="1"/>
          <p:nvPr/>
        </p:nvSpPr>
        <p:spPr>
          <a:xfrm>
            <a:off x="1279144" y="3091715"/>
            <a:ext cx="1261604" cy="279969"/>
          </a:xfrm>
          <a:prstGeom prst="rect">
            <a:avLst/>
          </a:prstGeom>
          <a:noFill/>
        </p:spPr>
        <p:txBody>
          <a:bodyPr wrap="square" lIns="0" tIns="36000" rtlCol="0" anchor="t" anchorCtr="0">
            <a:noAutofit/>
          </a:bodyPr>
          <a:lstStyle/>
          <a:p>
            <a:r>
              <a:rPr lang="en-GB" sz="900" baseline="3000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a:latin typeface="Arial" panose="020B0604020202020204" pitchFamily="34" charset="0"/>
                <a:ea typeface="Helvetica Neue" panose="02000503000000020004" pitchFamily="2" charset="0"/>
                <a:cs typeface="Arial" panose="020B0604020202020204" pitchFamily="34" charset="0"/>
              </a:rPr>
              <a:t> 75 mg</a:t>
            </a:r>
          </a:p>
          <a:p>
            <a:endParaRPr lang="en-GB" sz="100" baseline="30000">
              <a:latin typeface="Arial" panose="020B0604020202020204" pitchFamily="34" charset="0"/>
              <a:ea typeface="Helvetica Neue" panose="02000503000000020004" pitchFamily="2" charset="0"/>
              <a:cs typeface="Arial" panose="020B0604020202020204" pitchFamily="34" charset="0"/>
            </a:endParaRPr>
          </a:p>
          <a:p>
            <a:r>
              <a:rPr lang="en-GB" sz="900" baseline="3000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a:latin typeface="Arial" panose="020B0604020202020204" pitchFamily="34" charset="0"/>
                <a:ea typeface="Helvetica Neue" panose="02000503000000020004" pitchFamily="2" charset="0"/>
                <a:cs typeface="Arial" panose="020B0604020202020204" pitchFamily="34" charset="0"/>
              </a:rPr>
              <a:t> 150 mg</a:t>
            </a:r>
          </a:p>
          <a:p>
            <a:endParaRPr lang="en-GB" sz="100" baseline="30000">
              <a:latin typeface="Arial" panose="020B0604020202020204" pitchFamily="34" charset="0"/>
              <a:ea typeface="Helvetica Neue" panose="02000503000000020004" pitchFamily="2" charset="0"/>
              <a:cs typeface="Arial" panose="020B0604020202020204" pitchFamily="34" charset="0"/>
            </a:endParaRPr>
          </a:p>
          <a:p>
            <a:r>
              <a:rPr lang="en-GB" sz="900" baseline="30000" err="1">
                <a:latin typeface="Arial" panose="020B0604020202020204" pitchFamily="34" charset="0"/>
                <a:ea typeface="Helvetica Neue" panose="02000503000000020004" pitchFamily="2" charset="0"/>
                <a:cs typeface="Arial" panose="020B0604020202020204" pitchFamily="34" charset="0"/>
              </a:rPr>
              <a:t>Fulvestrant</a:t>
            </a:r>
            <a:r>
              <a:rPr lang="en-GB" sz="900" baseline="30000">
                <a:latin typeface="Arial" panose="020B0604020202020204" pitchFamily="34" charset="0"/>
                <a:ea typeface="Helvetica Neue" panose="02000503000000020004" pitchFamily="2" charset="0"/>
                <a:cs typeface="Arial" panose="020B0604020202020204" pitchFamily="34" charset="0"/>
              </a:rPr>
              <a:t> 500 mg</a:t>
            </a:r>
          </a:p>
        </p:txBody>
      </p:sp>
      <p:cxnSp>
        <p:nvCxnSpPr>
          <p:cNvPr id="35" name="Straight Connector 34">
            <a:extLst>
              <a:ext uri="{FF2B5EF4-FFF2-40B4-BE49-F238E27FC236}">
                <a16:creationId xmlns:a16="http://schemas.microsoft.com/office/drawing/2014/main" id="{05526B80-9D97-7E11-8880-2A0E99F940CA}"/>
              </a:ext>
            </a:extLst>
          </p:cNvPr>
          <p:cNvCxnSpPr>
            <a:cxnSpLocks/>
          </p:cNvCxnSpPr>
          <p:nvPr/>
        </p:nvCxnSpPr>
        <p:spPr>
          <a:xfrm>
            <a:off x="1070431" y="3136566"/>
            <a:ext cx="147600" cy="0"/>
          </a:xfrm>
          <a:prstGeom prst="line">
            <a:avLst/>
          </a:prstGeom>
          <a:ln w="12700">
            <a:solidFill>
              <a:srgbClr val="5F9FC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891DC83-ECC1-4EBF-7AB0-25285F2CEBA1}"/>
              </a:ext>
            </a:extLst>
          </p:cNvPr>
          <p:cNvCxnSpPr>
            <a:cxnSpLocks/>
          </p:cNvCxnSpPr>
          <p:nvPr/>
        </p:nvCxnSpPr>
        <p:spPr>
          <a:xfrm>
            <a:off x="1070432" y="3249093"/>
            <a:ext cx="149798" cy="0"/>
          </a:xfrm>
          <a:prstGeom prst="line">
            <a:avLst/>
          </a:prstGeom>
          <a:ln w="12700">
            <a:solidFill>
              <a:srgbClr val="2932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F5A36D-B06A-0613-DD5C-51B4A2CB925A}"/>
              </a:ext>
            </a:extLst>
          </p:cNvPr>
          <p:cNvCxnSpPr>
            <a:cxnSpLocks/>
          </p:cNvCxnSpPr>
          <p:nvPr/>
        </p:nvCxnSpPr>
        <p:spPr>
          <a:xfrm>
            <a:off x="1070432" y="3356955"/>
            <a:ext cx="147600" cy="0"/>
          </a:xfrm>
          <a:prstGeom prst="line">
            <a:avLst/>
          </a:prstGeom>
          <a:ln w="12700">
            <a:solidFill>
              <a:srgbClr val="E305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6954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phic 50">
            <a:extLst>
              <a:ext uri="{FF2B5EF4-FFF2-40B4-BE49-F238E27FC236}">
                <a16:creationId xmlns:a16="http://schemas.microsoft.com/office/drawing/2014/main" id="{E9A72C78-FDA2-3947-1061-3149C5D59AE2}"/>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7680" y="1004400"/>
            <a:ext cx="3972808" cy="2039828"/>
          </a:xfrm>
          <a:prstGeom prst="rect">
            <a:avLst/>
          </a:prstGeom>
        </p:spPr>
      </p:pic>
      <p:sp>
        <p:nvSpPr>
          <p:cNvPr id="3" name="Title 2">
            <a:extLst>
              <a:ext uri="{FF2B5EF4-FFF2-40B4-BE49-F238E27FC236}">
                <a16:creationId xmlns:a16="http://schemas.microsoft.com/office/drawing/2014/main" id="{2D68F50D-7A44-7D5E-F726-14CF45D07852}"/>
              </a:ext>
            </a:extLst>
          </p:cNvPr>
          <p:cNvSpPr>
            <a:spLocks noGrp="1"/>
          </p:cNvSpPr>
          <p:nvPr>
            <p:ph type="title"/>
          </p:nvPr>
        </p:nvSpPr>
        <p:spPr>
          <a:xfrm>
            <a:off x="381000" y="41483"/>
            <a:ext cx="8229600" cy="616813"/>
          </a:xfrm>
        </p:spPr>
        <p:txBody>
          <a:bodyPr/>
          <a:lstStyle/>
          <a:p>
            <a:r>
              <a:rPr lang="en-GB" sz="2400" dirty="0">
                <a:ea typeface="Helvetica Neue" panose="02000503000000020004" pitchFamily="2" charset="0"/>
              </a:rPr>
              <a:t>PFS by prior CDK4/6i, and by lung and/or liver metastases</a:t>
            </a:r>
            <a:endParaRPr lang="en-US" sz="2400" dirty="0"/>
          </a:p>
        </p:txBody>
      </p:sp>
      <p:sp>
        <p:nvSpPr>
          <p:cNvPr id="4" name="TextBox 3">
            <a:extLst>
              <a:ext uri="{FF2B5EF4-FFF2-40B4-BE49-F238E27FC236}">
                <a16:creationId xmlns:a16="http://schemas.microsoft.com/office/drawing/2014/main" id="{CFBACF53-A349-2B9A-C68C-5EC6B261DD04}"/>
              </a:ext>
            </a:extLst>
          </p:cNvPr>
          <p:cNvSpPr txBox="1"/>
          <p:nvPr/>
        </p:nvSpPr>
        <p:spPr>
          <a:xfrm>
            <a:off x="353680" y="4500000"/>
            <a:ext cx="8229600" cy="276417"/>
          </a:xfrm>
          <a:prstGeom prst="rect">
            <a:avLst/>
          </a:prstGeom>
          <a:noFill/>
        </p:spPr>
        <p:txBody>
          <a:bodyPr wrap="square" tIns="36000" rtlCol="0" anchor="t" anchorCtr="0">
            <a:spAutoFit/>
          </a:bodyPr>
          <a:lstStyle/>
          <a:p>
            <a:pPr>
              <a:lnSpc>
                <a:spcPct val="90000"/>
              </a:lnSpc>
            </a:pPr>
            <a:r>
              <a:rPr lang="en-GB" sz="700" b="0" i="0" u="none" strike="noStrike" baseline="30000" dirty="0" err="1">
                <a:effectLst/>
                <a:latin typeface="Arial" panose="020B0604020202020204" pitchFamily="34" charset="0"/>
                <a:ea typeface="Helvetica Neue" panose="02000503000000020004" pitchFamily="2" charset="0"/>
                <a:cs typeface="Arial" panose="020B0604020202020204" pitchFamily="34" charset="0"/>
              </a:rPr>
              <a:t>a</a:t>
            </a:r>
            <a:r>
              <a:rPr lang="en-GB" sz="700" b="0" i="0" u="none" strike="noStrike" dirty="0" err="1">
                <a:effectLst/>
                <a:latin typeface="Arial" panose="020B0604020202020204" pitchFamily="34" charset="0"/>
                <a:ea typeface="Helvetica Neue" panose="02000503000000020004" pitchFamily="2" charset="0"/>
                <a:cs typeface="Arial" panose="020B0604020202020204" pitchFamily="34" charset="0"/>
              </a:rPr>
              <a:t>HRs</a:t>
            </a: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 adjusted for liver/lung metastases and prior use of CDK4/6i, respectively</a:t>
            </a:r>
          </a:p>
          <a:p>
            <a:pPr algn="l">
              <a:lnSpc>
                <a:spcPct val="90000"/>
              </a:lnSpc>
            </a:pP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CI: confidence interval; </a:t>
            </a:r>
            <a:r>
              <a:rPr lang="en-GB" sz="700" dirty="0">
                <a:latin typeface="Arial" panose="020B0604020202020204" pitchFamily="34" charset="0"/>
                <a:ea typeface="Helvetica Neue" panose="02000503000000020004" pitchFamily="2" charset="0"/>
                <a:cs typeface="Arial" panose="020B0604020202020204" pitchFamily="34" charset="0"/>
              </a:rPr>
              <a:t>CDK4/6i: CDK4/6 inhibitor; HR: hazard ratio; PFS: progression-free survival </a:t>
            </a:r>
          </a:p>
        </p:txBody>
      </p:sp>
      <p:graphicFrame>
        <p:nvGraphicFramePr>
          <p:cNvPr id="2" name="Table 11">
            <a:extLst>
              <a:ext uri="{FF2B5EF4-FFF2-40B4-BE49-F238E27FC236}">
                <a16:creationId xmlns:a16="http://schemas.microsoft.com/office/drawing/2014/main" id="{767CBBB2-590A-81D8-6918-C761D8C0803A}"/>
              </a:ext>
            </a:extLst>
          </p:cNvPr>
          <p:cNvGraphicFramePr>
            <a:graphicFrameLocks noGrp="1"/>
          </p:cNvGraphicFramePr>
          <p:nvPr>
            <p:extLst>
              <p:ext uri="{D42A27DB-BD31-4B8C-83A1-F6EECF244321}">
                <p14:modId xmlns:p14="http://schemas.microsoft.com/office/powerpoint/2010/main" val="3155411716"/>
              </p:ext>
            </p:extLst>
          </p:nvPr>
        </p:nvGraphicFramePr>
        <p:xfrm>
          <a:off x="237744" y="3225624"/>
          <a:ext cx="4345200" cy="372639"/>
        </p:xfrm>
        <a:graphic>
          <a:graphicData uri="http://schemas.openxmlformats.org/drawingml/2006/table">
            <a:tbl>
              <a:tblPr firstRow="1" bandRow="1">
                <a:tableStyleId>{C083E6E3-FA7D-4D7B-A595-EF9225AFEA82}</a:tableStyleId>
              </a:tblPr>
              <a:tblGrid>
                <a:gridCol w="324444">
                  <a:extLst>
                    <a:ext uri="{9D8B030D-6E8A-4147-A177-3AD203B41FA5}">
                      <a16:colId xmlns:a16="http://schemas.microsoft.com/office/drawing/2014/main" val="2952613261"/>
                    </a:ext>
                  </a:extLst>
                </a:gridCol>
                <a:gridCol w="473337">
                  <a:extLst>
                    <a:ext uri="{9D8B030D-6E8A-4147-A177-3AD203B41FA5}">
                      <a16:colId xmlns:a16="http://schemas.microsoft.com/office/drawing/2014/main" val="2438513501"/>
                    </a:ext>
                  </a:extLst>
                </a:gridCol>
                <a:gridCol w="362164">
                  <a:extLst>
                    <a:ext uri="{9D8B030D-6E8A-4147-A177-3AD203B41FA5}">
                      <a16:colId xmlns:a16="http://schemas.microsoft.com/office/drawing/2014/main" val="2178175948"/>
                    </a:ext>
                  </a:extLst>
                </a:gridCol>
                <a:gridCol w="400973">
                  <a:extLst>
                    <a:ext uri="{9D8B030D-6E8A-4147-A177-3AD203B41FA5}">
                      <a16:colId xmlns:a16="http://schemas.microsoft.com/office/drawing/2014/main" val="1506157191"/>
                    </a:ext>
                  </a:extLst>
                </a:gridCol>
                <a:gridCol w="383018">
                  <a:extLst>
                    <a:ext uri="{9D8B030D-6E8A-4147-A177-3AD203B41FA5}">
                      <a16:colId xmlns:a16="http://schemas.microsoft.com/office/drawing/2014/main" val="1987345410"/>
                    </a:ext>
                  </a:extLst>
                </a:gridCol>
                <a:gridCol w="466803">
                  <a:extLst>
                    <a:ext uri="{9D8B030D-6E8A-4147-A177-3AD203B41FA5}">
                      <a16:colId xmlns:a16="http://schemas.microsoft.com/office/drawing/2014/main" val="3875228618"/>
                    </a:ext>
                  </a:extLst>
                </a:gridCol>
                <a:gridCol w="335142">
                  <a:extLst>
                    <a:ext uri="{9D8B030D-6E8A-4147-A177-3AD203B41FA5}">
                      <a16:colId xmlns:a16="http://schemas.microsoft.com/office/drawing/2014/main" val="1077335546"/>
                    </a:ext>
                  </a:extLst>
                </a:gridCol>
                <a:gridCol w="480517">
                  <a:extLst>
                    <a:ext uri="{9D8B030D-6E8A-4147-A177-3AD203B41FA5}">
                      <a16:colId xmlns:a16="http://schemas.microsoft.com/office/drawing/2014/main" val="4243904066"/>
                    </a:ext>
                  </a:extLst>
                </a:gridCol>
                <a:gridCol w="297489">
                  <a:extLst>
                    <a:ext uri="{9D8B030D-6E8A-4147-A177-3AD203B41FA5}">
                      <a16:colId xmlns:a16="http://schemas.microsoft.com/office/drawing/2014/main" val="4198065990"/>
                    </a:ext>
                  </a:extLst>
                </a:gridCol>
                <a:gridCol w="460819">
                  <a:extLst>
                    <a:ext uri="{9D8B030D-6E8A-4147-A177-3AD203B41FA5}">
                      <a16:colId xmlns:a16="http://schemas.microsoft.com/office/drawing/2014/main" val="1209534188"/>
                    </a:ext>
                  </a:extLst>
                </a:gridCol>
                <a:gridCol w="360494">
                  <a:extLst>
                    <a:ext uri="{9D8B030D-6E8A-4147-A177-3AD203B41FA5}">
                      <a16:colId xmlns:a16="http://schemas.microsoft.com/office/drawing/2014/main" val="1599409842"/>
                    </a:ext>
                  </a:extLst>
                </a:gridCol>
              </a:tblGrid>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75</a:t>
                      </a: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150</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F</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graphicFrame>
        <p:nvGraphicFramePr>
          <p:cNvPr id="68" name="Table 11">
            <a:extLst>
              <a:ext uri="{FF2B5EF4-FFF2-40B4-BE49-F238E27FC236}">
                <a16:creationId xmlns:a16="http://schemas.microsoft.com/office/drawing/2014/main" id="{20ECCE38-65CD-209D-327B-6F94F1D47D23}"/>
              </a:ext>
            </a:extLst>
          </p:cNvPr>
          <p:cNvGraphicFramePr>
            <a:graphicFrameLocks noGrp="1"/>
          </p:cNvGraphicFramePr>
          <p:nvPr>
            <p:extLst>
              <p:ext uri="{D42A27DB-BD31-4B8C-83A1-F6EECF244321}">
                <p14:modId xmlns:p14="http://schemas.microsoft.com/office/powerpoint/2010/main" val="1140654839"/>
              </p:ext>
            </p:extLst>
          </p:nvPr>
        </p:nvGraphicFramePr>
        <p:xfrm>
          <a:off x="1930480" y="1022400"/>
          <a:ext cx="2520000" cy="714720"/>
        </p:xfrm>
        <a:graphic>
          <a:graphicData uri="http://schemas.openxmlformats.org/drawingml/2006/table">
            <a:tbl>
              <a:tblPr firstRow="1" bandRow="1">
                <a:tableStyleId>{C083E6E3-FA7D-4D7B-A595-EF9225AFEA82}</a:tableStyleId>
              </a:tblPr>
              <a:tblGrid>
                <a:gridCol w="900000">
                  <a:extLst>
                    <a:ext uri="{9D8B030D-6E8A-4147-A177-3AD203B41FA5}">
                      <a16:colId xmlns:a16="http://schemas.microsoft.com/office/drawing/2014/main" val="2952613261"/>
                    </a:ext>
                  </a:extLst>
                </a:gridCol>
                <a:gridCol w="540000">
                  <a:extLst>
                    <a:ext uri="{9D8B030D-6E8A-4147-A177-3AD203B41FA5}">
                      <a16:colId xmlns:a16="http://schemas.microsoft.com/office/drawing/2014/main" val="2178175948"/>
                    </a:ext>
                  </a:extLst>
                </a:gridCol>
                <a:gridCol w="540000">
                  <a:extLst>
                    <a:ext uri="{9D8B030D-6E8A-4147-A177-3AD203B41FA5}">
                      <a16:colId xmlns:a16="http://schemas.microsoft.com/office/drawing/2014/main" val="1506157191"/>
                    </a:ext>
                  </a:extLst>
                </a:gridCol>
                <a:gridCol w="540000">
                  <a:extLst>
                    <a:ext uri="{9D8B030D-6E8A-4147-A177-3AD203B41FA5}">
                      <a16:colId xmlns:a16="http://schemas.microsoft.com/office/drawing/2014/main" val="1987345410"/>
                    </a:ext>
                  </a:extLst>
                </a:gridCol>
              </a:tblGrid>
              <a:tr h="144000">
                <a:tc>
                  <a:txBody>
                    <a:bodyPr/>
                    <a:lstStyle/>
                    <a:p>
                      <a:pPr algn="l" rtl="0" fontAlgn="auto"/>
                      <a:r>
                        <a:rPr lang="en-GB" sz="700" b="1"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a:t>
                      </a:r>
                    </a:p>
                  </a:txBody>
                  <a:tcPr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(n=38)</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 150 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(n=37)</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rtl="0" fontAlgn="base"/>
                      <a:r>
                        <a:rPr lang="en-GB" sz="700" b="1" i="0" u="none" strike="noStrike"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a:t>
                      </a:r>
                      <a:r>
                        <a:rPr lang="en-GB" sz="700" b="1" i="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(n=37)</a:t>
                      </a:r>
                      <a:r>
                        <a:rPr lang="en-GB" sz="700" b="1" i="0" dirty="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19313612"/>
                  </a:ext>
                </a:extLst>
              </a:tr>
              <a:tr h="1440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Events [n (%)]</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29 (76.3)</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29 (78.4)</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33 (89.2)</a:t>
                      </a:r>
                      <a:endParaRPr lang="en-US"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2124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Median PFS, months (90% CI)</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5.5 </a:t>
                      </a:r>
                      <a:b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(3.7-10.9)</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3.8 </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(2.0-7.6)</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2.1 </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(1.9-3.7)</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2124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Adjusted HR </a:t>
                      </a:r>
                      <a:b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(90% CI)</a:t>
                      </a:r>
                      <a:r>
                        <a:rPr lang="en-GB" sz="700" b="1" i="0" u="none" strike="noStrike"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rPr>
                        <a:t>a</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0.49 </a:t>
                      </a:r>
                      <a:b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(0.31-0.75)</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0.68</a:t>
                      </a:r>
                      <a:b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(0.44-1.04)</a:t>
                      </a:r>
                      <a:endParaRPr lang="en-GB"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70" name="Content Placeholder 2">
            <a:extLst>
              <a:ext uri="{FF2B5EF4-FFF2-40B4-BE49-F238E27FC236}">
                <a16:creationId xmlns:a16="http://schemas.microsoft.com/office/drawing/2014/main" id="{B0AB2B23-3FED-B091-D878-E00F52FDF54C}"/>
              </a:ext>
            </a:extLst>
          </p:cNvPr>
          <p:cNvSpPr>
            <a:spLocks noGrp="1"/>
          </p:cNvSpPr>
          <p:nvPr>
            <p:ph idx="1"/>
          </p:nvPr>
        </p:nvSpPr>
        <p:spPr>
          <a:xfrm>
            <a:off x="4622286" y="3687500"/>
            <a:ext cx="4061994" cy="324000"/>
          </a:xfrm>
        </p:spPr>
        <p:txBody>
          <a:bodyPr lIns="0" tIns="0" rIns="0" bIns="0" anchor="t">
            <a:noAutofit/>
          </a:bodyPr>
          <a:lstStyle/>
          <a:p>
            <a:pPr marL="177800" indent="-177800" fontAlgn="base">
              <a:spcBef>
                <a:spcPts val="0"/>
              </a:spcBef>
              <a:spcAft>
                <a:spcPts val="300"/>
              </a:spcAft>
              <a:buClr>
                <a:schemeClr val="accent3"/>
              </a:buClr>
            </a:pPr>
            <a:r>
              <a:rPr lang="en-US" sz="700" b="1" dirty="0">
                <a:solidFill>
                  <a:srgbClr val="000000"/>
                </a:solidFill>
              </a:rPr>
              <a:t>No lung or liver metastases: </a:t>
            </a:r>
            <a:r>
              <a:rPr lang="en-US" sz="700" dirty="0" err="1">
                <a:solidFill>
                  <a:srgbClr val="000000"/>
                </a:solidFill>
              </a:rPr>
              <a:t>mPFS</a:t>
            </a:r>
            <a:r>
              <a:rPr lang="en-US" sz="700" dirty="0">
                <a:solidFill>
                  <a:srgbClr val="000000"/>
                </a:solidFill>
              </a:rPr>
              <a:t> was 5.5 (90% CI: 3.7–15.0) and 14.5 (5.6–17.2) months </a:t>
            </a:r>
            <a:br>
              <a:rPr lang="en-US" sz="700" dirty="0">
                <a:solidFill>
                  <a:srgbClr val="000000"/>
                </a:solidFill>
              </a:rPr>
            </a:br>
            <a:r>
              <a:rPr lang="en-US" sz="700" dirty="0">
                <a:solidFill>
                  <a:srgbClr val="000000"/>
                </a:solidFill>
              </a:rPr>
              <a:t>with camizestrant 75 and 150 mg, and 9.2 (3.7–18.7) months with </a:t>
            </a:r>
            <a:r>
              <a:rPr lang="en-US" sz="700" dirty="0" err="1">
                <a:solidFill>
                  <a:srgbClr val="000000"/>
                </a:solidFill>
              </a:rPr>
              <a:t>fulvestrant</a:t>
            </a:r>
            <a:r>
              <a:rPr lang="en-US" sz="700" dirty="0">
                <a:solidFill>
                  <a:srgbClr val="000000"/>
                </a:solidFill>
              </a:rPr>
              <a:t> </a:t>
            </a:r>
            <a:br>
              <a:rPr lang="en-US" sz="700" dirty="0">
                <a:solidFill>
                  <a:srgbClr val="000000"/>
                </a:solidFill>
              </a:rPr>
            </a:br>
            <a:r>
              <a:rPr lang="en-US" sz="700" dirty="0">
                <a:solidFill>
                  <a:srgbClr val="000000"/>
                </a:solidFill>
              </a:rPr>
              <a:t>(</a:t>
            </a:r>
            <a:r>
              <a:rPr lang="en-US" sz="700" dirty="0" err="1">
                <a:solidFill>
                  <a:srgbClr val="000000"/>
                </a:solidFill>
              </a:rPr>
              <a:t>HR</a:t>
            </a:r>
            <a:r>
              <a:rPr lang="en-US" sz="700" baseline="30000" dirty="0" err="1">
                <a:solidFill>
                  <a:srgbClr val="000000"/>
                </a:solidFill>
              </a:rPr>
              <a:t>a</a:t>
            </a:r>
            <a:r>
              <a:rPr lang="en-US" sz="700" dirty="0">
                <a:solidFill>
                  <a:srgbClr val="000000"/>
                </a:solidFill>
              </a:rPr>
              <a:t> [90% CI]: 0.99 [0.57–1.69] for 75 mg and 0.91 [0.53–1.56] for 150 mg)</a:t>
            </a:r>
            <a:endParaRPr lang="en-US" sz="700" b="0" i="0" u="none" strike="noStrike" dirty="0">
              <a:solidFill>
                <a:srgbClr val="000000"/>
              </a:solidFill>
              <a:effectLst/>
            </a:endParaRPr>
          </a:p>
        </p:txBody>
      </p:sp>
      <p:sp>
        <p:nvSpPr>
          <p:cNvPr id="5" name="TextBox 4">
            <a:extLst>
              <a:ext uri="{FF2B5EF4-FFF2-40B4-BE49-F238E27FC236}">
                <a16:creationId xmlns:a16="http://schemas.microsoft.com/office/drawing/2014/main" id="{5EFC3778-18B0-82BB-20E9-E930AC7A6488}"/>
              </a:ext>
            </a:extLst>
          </p:cNvPr>
          <p:cNvSpPr txBox="1"/>
          <p:nvPr/>
        </p:nvSpPr>
        <p:spPr>
          <a:xfrm>
            <a:off x="691189" y="793506"/>
            <a:ext cx="3720507" cy="276999"/>
          </a:xfrm>
          <a:prstGeom prst="rect">
            <a:avLst/>
          </a:prstGeom>
          <a:noFill/>
        </p:spPr>
        <p:txBody>
          <a:bodyPr wrap="square" lIns="72000">
            <a:spAutoFit/>
          </a:bodyPr>
          <a:lstStyle/>
          <a:p>
            <a:r>
              <a:rPr lang="en-GB" sz="1200" b="1" i="0" u="none" strike="noStrike" dirty="0">
                <a:solidFill>
                  <a:srgbClr val="830050"/>
                </a:solidFill>
                <a:effectLst/>
                <a:latin typeface="Arial" panose="020B0604020202020204" pitchFamily="34" charset="0"/>
                <a:ea typeface="Helvetica Neue" panose="02000503000000020004" pitchFamily="2" charset="0"/>
                <a:cs typeface="Arial" panose="020B0604020202020204" pitchFamily="34" charset="0"/>
              </a:rPr>
              <a:t>Prior CDK4/6i </a:t>
            </a:r>
            <a:endParaRPr lang="en-US" sz="1200" dirty="0">
              <a:solidFill>
                <a:srgbClr val="830050"/>
              </a:solidFill>
              <a:latin typeface="Arial" panose="020B0604020202020204" pitchFamily="34" charset="0"/>
              <a:ea typeface="Helvetica Neue" panose="02000503000000020004" pitchFamily="2" charset="0"/>
              <a:cs typeface="Arial" panose="020B0604020202020204" pitchFamily="34" charset="0"/>
            </a:endParaRPr>
          </a:p>
        </p:txBody>
      </p:sp>
      <p:sp>
        <p:nvSpPr>
          <p:cNvPr id="52" name="TextBox 51">
            <a:extLst>
              <a:ext uri="{FF2B5EF4-FFF2-40B4-BE49-F238E27FC236}">
                <a16:creationId xmlns:a16="http://schemas.microsoft.com/office/drawing/2014/main" id="{FD67200D-35D5-33DD-1310-4586B5CB69F9}"/>
              </a:ext>
            </a:extLst>
          </p:cNvPr>
          <p:cNvSpPr txBox="1"/>
          <p:nvPr/>
        </p:nvSpPr>
        <p:spPr>
          <a:xfrm>
            <a:off x="2018522" y="3065780"/>
            <a:ext cx="1253472" cy="161759"/>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Time (months)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57" name="TextBox 56">
            <a:extLst>
              <a:ext uri="{FF2B5EF4-FFF2-40B4-BE49-F238E27FC236}">
                <a16:creationId xmlns:a16="http://schemas.microsoft.com/office/drawing/2014/main" id="{30A5F16B-36C9-1304-9E4A-4734CF489C41}"/>
              </a:ext>
            </a:extLst>
          </p:cNvPr>
          <p:cNvSpPr txBox="1"/>
          <p:nvPr/>
        </p:nvSpPr>
        <p:spPr>
          <a:xfrm>
            <a:off x="637338"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58" name="TextBox 57">
            <a:extLst>
              <a:ext uri="{FF2B5EF4-FFF2-40B4-BE49-F238E27FC236}">
                <a16:creationId xmlns:a16="http://schemas.microsoft.com/office/drawing/2014/main" id="{2751B426-8258-1B25-54A8-4A64CCCE15AF}"/>
              </a:ext>
            </a:extLst>
          </p:cNvPr>
          <p:cNvSpPr txBox="1"/>
          <p:nvPr/>
        </p:nvSpPr>
        <p:spPr>
          <a:xfrm>
            <a:off x="1044336"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3</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59" name="TextBox 58">
            <a:extLst>
              <a:ext uri="{FF2B5EF4-FFF2-40B4-BE49-F238E27FC236}">
                <a16:creationId xmlns:a16="http://schemas.microsoft.com/office/drawing/2014/main" id="{AD9D72FE-AAB4-9851-FFEA-131A6AAD4836}"/>
              </a:ext>
            </a:extLst>
          </p:cNvPr>
          <p:cNvSpPr txBox="1"/>
          <p:nvPr/>
        </p:nvSpPr>
        <p:spPr>
          <a:xfrm>
            <a:off x="1442456"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6</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0" name="TextBox 59">
            <a:extLst>
              <a:ext uri="{FF2B5EF4-FFF2-40B4-BE49-F238E27FC236}">
                <a16:creationId xmlns:a16="http://schemas.microsoft.com/office/drawing/2014/main" id="{AAD23512-BAB0-93A0-9D55-7C543B76AFD3}"/>
              </a:ext>
            </a:extLst>
          </p:cNvPr>
          <p:cNvSpPr txBox="1"/>
          <p:nvPr/>
        </p:nvSpPr>
        <p:spPr>
          <a:xfrm>
            <a:off x="1845019"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9</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1" name="TextBox 60">
            <a:extLst>
              <a:ext uri="{FF2B5EF4-FFF2-40B4-BE49-F238E27FC236}">
                <a16:creationId xmlns:a16="http://schemas.microsoft.com/office/drawing/2014/main" id="{5D047BAF-9377-4083-7732-FCAAB04AB904}"/>
              </a:ext>
            </a:extLst>
          </p:cNvPr>
          <p:cNvSpPr txBox="1"/>
          <p:nvPr/>
        </p:nvSpPr>
        <p:spPr>
          <a:xfrm>
            <a:off x="2248227"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2" name="TextBox 61">
            <a:extLst>
              <a:ext uri="{FF2B5EF4-FFF2-40B4-BE49-F238E27FC236}">
                <a16:creationId xmlns:a16="http://schemas.microsoft.com/office/drawing/2014/main" id="{08E65748-18A5-736E-1B4A-DCCE217483E3}"/>
              </a:ext>
            </a:extLst>
          </p:cNvPr>
          <p:cNvSpPr txBox="1"/>
          <p:nvPr/>
        </p:nvSpPr>
        <p:spPr>
          <a:xfrm>
            <a:off x="2650565"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15</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3" name="TextBox 62">
            <a:extLst>
              <a:ext uri="{FF2B5EF4-FFF2-40B4-BE49-F238E27FC236}">
                <a16:creationId xmlns:a16="http://schemas.microsoft.com/office/drawing/2014/main" id="{CB31FD55-D37D-4215-3939-39D77FA61834}"/>
              </a:ext>
            </a:extLst>
          </p:cNvPr>
          <p:cNvSpPr txBox="1"/>
          <p:nvPr/>
        </p:nvSpPr>
        <p:spPr>
          <a:xfrm>
            <a:off x="3051986"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64" name="TextBox 63">
            <a:extLst>
              <a:ext uri="{FF2B5EF4-FFF2-40B4-BE49-F238E27FC236}">
                <a16:creationId xmlns:a16="http://schemas.microsoft.com/office/drawing/2014/main" id="{8A7948F9-2612-0D39-B9A6-CA42ED1CC704}"/>
              </a:ext>
            </a:extLst>
          </p:cNvPr>
          <p:cNvSpPr txBox="1"/>
          <p:nvPr/>
        </p:nvSpPr>
        <p:spPr>
          <a:xfrm>
            <a:off x="3454992"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21</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5" name="TextBox 64">
            <a:extLst>
              <a:ext uri="{FF2B5EF4-FFF2-40B4-BE49-F238E27FC236}">
                <a16:creationId xmlns:a16="http://schemas.microsoft.com/office/drawing/2014/main" id="{E21BC147-3048-863D-8D97-1CB37D3F900D}"/>
              </a:ext>
            </a:extLst>
          </p:cNvPr>
          <p:cNvSpPr txBox="1"/>
          <p:nvPr/>
        </p:nvSpPr>
        <p:spPr>
          <a:xfrm>
            <a:off x="3860430"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6" name="TextBox 65">
            <a:extLst>
              <a:ext uri="{FF2B5EF4-FFF2-40B4-BE49-F238E27FC236}">
                <a16:creationId xmlns:a16="http://schemas.microsoft.com/office/drawing/2014/main" id="{6E4F2DF6-F2D8-B8D2-4247-A9925B37E10A}"/>
              </a:ext>
            </a:extLst>
          </p:cNvPr>
          <p:cNvSpPr txBox="1"/>
          <p:nvPr/>
        </p:nvSpPr>
        <p:spPr>
          <a:xfrm>
            <a:off x="4262312"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27</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7" name="TextBox 66">
            <a:extLst>
              <a:ext uri="{FF2B5EF4-FFF2-40B4-BE49-F238E27FC236}">
                <a16:creationId xmlns:a16="http://schemas.microsoft.com/office/drawing/2014/main" id="{B6EF04EE-DA03-810B-7165-790796EEFF23}"/>
              </a:ext>
            </a:extLst>
          </p:cNvPr>
          <p:cNvSpPr txBox="1"/>
          <p:nvPr/>
        </p:nvSpPr>
        <p:spPr>
          <a:xfrm rot="16200000">
            <a:off x="-341254" y="1849000"/>
            <a:ext cx="1503510" cy="127760"/>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Probability of PFS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77" name="TextBox 76">
            <a:extLst>
              <a:ext uri="{FF2B5EF4-FFF2-40B4-BE49-F238E27FC236}">
                <a16:creationId xmlns:a16="http://schemas.microsoft.com/office/drawing/2014/main" id="{E51394A7-59A7-A0E2-9E50-3F4DEB5C119F}"/>
              </a:ext>
            </a:extLst>
          </p:cNvPr>
          <p:cNvSpPr txBox="1"/>
          <p:nvPr/>
        </p:nvSpPr>
        <p:spPr>
          <a:xfrm>
            <a:off x="487460" y="1153142"/>
            <a:ext cx="220025"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78" name="TextBox 77">
            <a:extLst>
              <a:ext uri="{FF2B5EF4-FFF2-40B4-BE49-F238E27FC236}">
                <a16:creationId xmlns:a16="http://schemas.microsoft.com/office/drawing/2014/main" id="{586878AB-7093-2E1F-AC69-019178AEB4A0}"/>
              </a:ext>
            </a:extLst>
          </p:cNvPr>
          <p:cNvSpPr txBox="1"/>
          <p:nvPr/>
        </p:nvSpPr>
        <p:spPr>
          <a:xfrm>
            <a:off x="462128" y="1487745"/>
            <a:ext cx="24535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79" name="TextBox 78">
            <a:extLst>
              <a:ext uri="{FF2B5EF4-FFF2-40B4-BE49-F238E27FC236}">
                <a16:creationId xmlns:a16="http://schemas.microsoft.com/office/drawing/2014/main" id="{C808DE55-E3E0-80D4-ACF8-C38FBBC76737}"/>
              </a:ext>
            </a:extLst>
          </p:cNvPr>
          <p:cNvSpPr txBox="1"/>
          <p:nvPr/>
        </p:nvSpPr>
        <p:spPr>
          <a:xfrm>
            <a:off x="455198" y="1811002"/>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0.6</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80" name="TextBox 79">
            <a:extLst>
              <a:ext uri="{FF2B5EF4-FFF2-40B4-BE49-F238E27FC236}">
                <a16:creationId xmlns:a16="http://schemas.microsoft.com/office/drawing/2014/main" id="{0183FA98-4970-49A7-7A67-C8F77BAA3CF9}"/>
              </a:ext>
            </a:extLst>
          </p:cNvPr>
          <p:cNvSpPr txBox="1"/>
          <p:nvPr/>
        </p:nvSpPr>
        <p:spPr>
          <a:xfrm>
            <a:off x="455198" y="2135139"/>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81" name="TextBox 80">
            <a:extLst>
              <a:ext uri="{FF2B5EF4-FFF2-40B4-BE49-F238E27FC236}">
                <a16:creationId xmlns:a16="http://schemas.microsoft.com/office/drawing/2014/main" id="{868DF6FE-EFAC-78F3-1CFB-EADADD2F3094}"/>
              </a:ext>
            </a:extLst>
          </p:cNvPr>
          <p:cNvSpPr txBox="1"/>
          <p:nvPr/>
        </p:nvSpPr>
        <p:spPr>
          <a:xfrm>
            <a:off x="455198" y="2481579"/>
            <a:ext cx="252288" cy="76626"/>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82" name="TextBox 81">
            <a:extLst>
              <a:ext uri="{FF2B5EF4-FFF2-40B4-BE49-F238E27FC236}">
                <a16:creationId xmlns:a16="http://schemas.microsoft.com/office/drawing/2014/main" id="{0E1C2E44-4D00-3713-BD89-C3766C098ED6}"/>
              </a:ext>
            </a:extLst>
          </p:cNvPr>
          <p:cNvSpPr txBox="1"/>
          <p:nvPr/>
        </p:nvSpPr>
        <p:spPr>
          <a:xfrm>
            <a:off x="472148" y="2788709"/>
            <a:ext cx="23533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0.0</a:t>
            </a:r>
            <a:endParaRPr lang="en-GB" sz="1200">
              <a:latin typeface="Arial" panose="020B0604020202020204" pitchFamily="34" charset="0"/>
              <a:ea typeface="Helvetica Neue" panose="02000503000000020004" pitchFamily="2" charset="0"/>
              <a:cs typeface="Arial" panose="020B0604020202020204" pitchFamily="34" charset="0"/>
            </a:endParaRPr>
          </a:p>
        </p:txBody>
      </p:sp>
      <p:pic>
        <p:nvPicPr>
          <p:cNvPr id="9" name="Graphic 8">
            <a:extLst>
              <a:ext uri="{FF2B5EF4-FFF2-40B4-BE49-F238E27FC236}">
                <a16:creationId xmlns:a16="http://schemas.microsoft.com/office/drawing/2014/main" id="{36E85008-BE4D-7A0B-50EF-302984FAB5D4}"/>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8880" y="1010329"/>
            <a:ext cx="3972808" cy="2034000"/>
          </a:xfrm>
          <a:prstGeom prst="rect">
            <a:avLst/>
          </a:prstGeom>
        </p:spPr>
      </p:pic>
      <p:graphicFrame>
        <p:nvGraphicFramePr>
          <p:cNvPr id="10" name="Table 11">
            <a:extLst>
              <a:ext uri="{FF2B5EF4-FFF2-40B4-BE49-F238E27FC236}">
                <a16:creationId xmlns:a16="http://schemas.microsoft.com/office/drawing/2014/main" id="{43A0F0DF-94EC-5CF0-D0B0-30140A54339F}"/>
              </a:ext>
            </a:extLst>
          </p:cNvPr>
          <p:cNvGraphicFramePr>
            <a:graphicFrameLocks noGrp="1"/>
          </p:cNvGraphicFramePr>
          <p:nvPr>
            <p:extLst>
              <p:ext uri="{D42A27DB-BD31-4B8C-83A1-F6EECF244321}">
                <p14:modId xmlns:p14="http://schemas.microsoft.com/office/powerpoint/2010/main" val="2000618854"/>
              </p:ext>
            </p:extLst>
          </p:nvPr>
        </p:nvGraphicFramePr>
        <p:xfrm>
          <a:off x="4622286" y="3223180"/>
          <a:ext cx="4343579" cy="367200"/>
        </p:xfrm>
        <a:graphic>
          <a:graphicData uri="http://schemas.openxmlformats.org/drawingml/2006/table">
            <a:tbl>
              <a:tblPr firstRow="1" bandRow="1">
                <a:tableStyleId>{C083E6E3-FA7D-4D7B-A595-EF9225AFEA82}</a:tableStyleId>
              </a:tblPr>
              <a:tblGrid>
                <a:gridCol w="326721">
                  <a:extLst>
                    <a:ext uri="{9D8B030D-6E8A-4147-A177-3AD203B41FA5}">
                      <a16:colId xmlns:a16="http://schemas.microsoft.com/office/drawing/2014/main" val="2952613261"/>
                    </a:ext>
                  </a:extLst>
                </a:gridCol>
                <a:gridCol w="449315">
                  <a:extLst>
                    <a:ext uri="{9D8B030D-6E8A-4147-A177-3AD203B41FA5}">
                      <a16:colId xmlns:a16="http://schemas.microsoft.com/office/drawing/2014/main" val="2438513501"/>
                    </a:ext>
                  </a:extLst>
                </a:gridCol>
                <a:gridCol w="366963">
                  <a:extLst>
                    <a:ext uri="{9D8B030D-6E8A-4147-A177-3AD203B41FA5}">
                      <a16:colId xmlns:a16="http://schemas.microsoft.com/office/drawing/2014/main" val="2178175948"/>
                    </a:ext>
                  </a:extLst>
                </a:gridCol>
                <a:gridCol w="418997">
                  <a:extLst>
                    <a:ext uri="{9D8B030D-6E8A-4147-A177-3AD203B41FA5}">
                      <a16:colId xmlns:a16="http://schemas.microsoft.com/office/drawing/2014/main" val="1506157191"/>
                    </a:ext>
                  </a:extLst>
                </a:gridCol>
                <a:gridCol w="382647">
                  <a:extLst>
                    <a:ext uri="{9D8B030D-6E8A-4147-A177-3AD203B41FA5}">
                      <a16:colId xmlns:a16="http://schemas.microsoft.com/office/drawing/2014/main" val="1987345410"/>
                    </a:ext>
                  </a:extLst>
                </a:gridCol>
                <a:gridCol w="466351">
                  <a:extLst>
                    <a:ext uri="{9D8B030D-6E8A-4147-A177-3AD203B41FA5}">
                      <a16:colId xmlns:a16="http://schemas.microsoft.com/office/drawing/2014/main" val="3875228618"/>
                    </a:ext>
                  </a:extLst>
                </a:gridCol>
                <a:gridCol w="334817">
                  <a:extLst>
                    <a:ext uri="{9D8B030D-6E8A-4147-A177-3AD203B41FA5}">
                      <a16:colId xmlns:a16="http://schemas.microsoft.com/office/drawing/2014/main" val="1077335546"/>
                    </a:ext>
                  </a:extLst>
                </a:gridCol>
                <a:gridCol w="496246">
                  <a:extLst>
                    <a:ext uri="{9D8B030D-6E8A-4147-A177-3AD203B41FA5}">
                      <a16:colId xmlns:a16="http://schemas.microsoft.com/office/drawing/2014/main" val="4243904066"/>
                    </a:ext>
                  </a:extLst>
                </a:gridCol>
                <a:gridCol w="271163">
                  <a:extLst>
                    <a:ext uri="{9D8B030D-6E8A-4147-A177-3AD203B41FA5}">
                      <a16:colId xmlns:a16="http://schemas.microsoft.com/office/drawing/2014/main" val="4198065990"/>
                    </a:ext>
                  </a:extLst>
                </a:gridCol>
                <a:gridCol w="541421">
                  <a:extLst>
                    <a:ext uri="{9D8B030D-6E8A-4147-A177-3AD203B41FA5}">
                      <a16:colId xmlns:a16="http://schemas.microsoft.com/office/drawing/2014/main" val="1209534188"/>
                    </a:ext>
                  </a:extLst>
                </a:gridCol>
                <a:gridCol w="288938">
                  <a:extLst>
                    <a:ext uri="{9D8B030D-6E8A-4147-A177-3AD203B41FA5}">
                      <a16:colId xmlns:a16="http://schemas.microsoft.com/office/drawing/2014/main" val="1599409842"/>
                    </a:ext>
                  </a:extLst>
                </a:gridCol>
              </a:tblGrid>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75</a:t>
                      </a: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150</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F</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11" name="TextBox 10">
            <a:extLst>
              <a:ext uri="{FF2B5EF4-FFF2-40B4-BE49-F238E27FC236}">
                <a16:creationId xmlns:a16="http://schemas.microsoft.com/office/drawing/2014/main" id="{B3777935-F1BC-7041-BC7F-CEF25A93DAD1}"/>
              </a:ext>
            </a:extLst>
          </p:cNvPr>
          <p:cNvSpPr txBox="1"/>
          <p:nvPr/>
        </p:nvSpPr>
        <p:spPr>
          <a:xfrm>
            <a:off x="5074051" y="769263"/>
            <a:ext cx="3720507" cy="276999"/>
          </a:xfrm>
          <a:prstGeom prst="rect">
            <a:avLst/>
          </a:prstGeom>
          <a:noFill/>
        </p:spPr>
        <p:txBody>
          <a:bodyPr wrap="square" lIns="72000">
            <a:spAutoFit/>
          </a:bodyPr>
          <a:lstStyle/>
          <a:p>
            <a:r>
              <a:rPr lang="en-GB" sz="1200" b="1" dirty="0">
                <a:solidFill>
                  <a:srgbClr val="830050"/>
                </a:solidFill>
                <a:latin typeface="Arial" panose="020B0604020202020204" pitchFamily="34" charset="0"/>
                <a:ea typeface="Helvetica Neue" panose="02000503000000020004" pitchFamily="2" charset="0"/>
                <a:cs typeface="Arial" panose="020B0604020202020204" pitchFamily="34" charset="0"/>
              </a:rPr>
              <a:t>P</a:t>
            </a:r>
            <a:r>
              <a:rPr lang="en-GB" sz="1200" b="1" i="0" u="none" strike="noStrike" dirty="0">
                <a:solidFill>
                  <a:srgbClr val="830050"/>
                </a:solidFill>
                <a:effectLst/>
                <a:latin typeface="Arial" panose="020B0604020202020204" pitchFamily="34" charset="0"/>
                <a:ea typeface="Helvetica Neue" panose="02000503000000020004" pitchFamily="2" charset="0"/>
                <a:cs typeface="Arial" panose="020B0604020202020204" pitchFamily="34" charset="0"/>
              </a:rPr>
              <a:t>resence of lung and/or liver metastases </a:t>
            </a:r>
            <a:endParaRPr lang="en-US" sz="1200" dirty="0">
              <a:solidFill>
                <a:srgbClr val="830050"/>
              </a:solidFill>
              <a:latin typeface="Arial" panose="020B0604020202020204" pitchFamily="34" charset="0"/>
              <a:ea typeface="Helvetica Neue" panose="02000503000000020004" pitchFamily="2" charset="0"/>
              <a:cs typeface="Arial" panose="020B0604020202020204" pitchFamily="34" charset="0"/>
            </a:endParaRPr>
          </a:p>
        </p:txBody>
      </p:sp>
      <p:sp>
        <p:nvSpPr>
          <p:cNvPr id="12" name="TextBox 11">
            <a:extLst>
              <a:ext uri="{FF2B5EF4-FFF2-40B4-BE49-F238E27FC236}">
                <a16:creationId xmlns:a16="http://schemas.microsoft.com/office/drawing/2014/main" id="{1F12A368-9280-DE16-AC3F-18C8F3AC81E1}"/>
              </a:ext>
            </a:extLst>
          </p:cNvPr>
          <p:cNvSpPr txBox="1"/>
          <p:nvPr/>
        </p:nvSpPr>
        <p:spPr>
          <a:xfrm>
            <a:off x="6401384" y="3065780"/>
            <a:ext cx="1253472" cy="161759"/>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Time (months)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13" name="TextBox 12">
            <a:extLst>
              <a:ext uri="{FF2B5EF4-FFF2-40B4-BE49-F238E27FC236}">
                <a16:creationId xmlns:a16="http://schemas.microsoft.com/office/drawing/2014/main" id="{668CFC6C-6269-3716-D054-F932EE7E8B17}"/>
              </a:ext>
            </a:extLst>
          </p:cNvPr>
          <p:cNvSpPr txBox="1"/>
          <p:nvPr/>
        </p:nvSpPr>
        <p:spPr>
          <a:xfrm>
            <a:off x="5404809" y="2493195"/>
            <a:ext cx="1261604" cy="279969"/>
          </a:xfrm>
          <a:prstGeom prst="rect">
            <a:avLst/>
          </a:prstGeom>
          <a:noFill/>
        </p:spPr>
        <p:txBody>
          <a:bodyPr wrap="square" lIns="0" tIns="36000" rtlCol="0" anchor="t" anchorCtr="0">
            <a:noAutofit/>
          </a:bodyPr>
          <a:lstStyle/>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75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150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Fulvestrant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500 mg</a:t>
            </a:r>
          </a:p>
        </p:txBody>
      </p:sp>
      <p:cxnSp>
        <p:nvCxnSpPr>
          <p:cNvPr id="14" name="Straight Connector 13">
            <a:extLst>
              <a:ext uri="{FF2B5EF4-FFF2-40B4-BE49-F238E27FC236}">
                <a16:creationId xmlns:a16="http://schemas.microsoft.com/office/drawing/2014/main" id="{05C464C6-07A7-CC3E-33D6-1DA2165F2740}"/>
              </a:ext>
            </a:extLst>
          </p:cNvPr>
          <p:cNvCxnSpPr>
            <a:cxnSpLocks/>
          </p:cNvCxnSpPr>
          <p:nvPr/>
        </p:nvCxnSpPr>
        <p:spPr>
          <a:xfrm>
            <a:off x="5196096" y="2538046"/>
            <a:ext cx="147600" cy="0"/>
          </a:xfrm>
          <a:prstGeom prst="line">
            <a:avLst/>
          </a:prstGeom>
          <a:ln w="12700">
            <a:solidFill>
              <a:srgbClr val="5F9F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48275E-8E82-304C-EC35-9190E0889904}"/>
              </a:ext>
            </a:extLst>
          </p:cNvPr>
          <p:cNvCxnSpPr>
            <a:cxnSpLocks/>
          </p:cNvCxnSpPr>
          <p:nvPr/>
        </p:nvCxnSpPr>
        <p:spPr>
          <a:xfrm>
            <a:off x="5196097" y="2650573"/>
            <a:ext cx="149798" cy="0"/>
          </a:xfrm>
          <a:prstGeom prst="line">
            <a:avLst/>
          </a:prstGeom>
          <a:ln w="12700">
            <a:solidFill>
              <a:srgbClr val="2932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9EA7C5-0A39-7335-F925-35693CC0950E}"/>
              </a:ext>
            </a:extLst>
          </p:cNvPr>
          <p:cNvCxnSpPr>
            <a:cxnSpLocks/>
          </p:cNvCxnSpPr>
          <p:nvPr/>
        </p:nvCxnSpPr>
        <p:spPr>
          <a:xfrm>
            <a:off x="5196097" y="2758435"/>
            <a:ext cx="147600" cy="0"/>
          </a:xfrm>
          <a:prstGeom prst="line">
            <a:avLst/>
          </a:prstGeom>
          <a:ln w="12700">
            <a:solidFill>
              <a:srgbClr val="E3051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051A8F4-32D8-D13E-3F06-A0F01F7CAE45}"/>
              </a:ext>
            </a:extLst>
          </p:cNvPr>
          <p:cNvSpPr txBox="1"/>
          <p:nvPr/>
        </p:nvSpPr>
        <p:spPr>
          <a:xfrm>
            <a:off x="5028083"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8" name="TextBox 17">
            <a:extLst>
              <a:ext uri="{FF2B5EF4-FFF2-40B4-BE49-F238E27FC236}">
                <a16:creationId xmlns:a16="http://schemas.microsoft.com/office/drawing/2014/main" id="{8733AF39-9E9D-113B-ACD4-1B88F9A7D8A0}"/>
              </a:ext>
            </a:extLst>
          </p:cNvPr>
          <p:cNvSpPr txBox="1"/>
          <p:nvPr/>
        </p:nvSpPr>
        <p:spPr>
          <a:xfrm>
            <a:off x="5427198"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3</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id="{F77C4071-31E3-1B99-ADAA-1F3338F3C1C6}"/>
              </a:ext>
            </a:extLst>
          </p:cNvPr>
          <p:cNvSpPr txBox="1"/>
          <p:nvPr/>
        </p:nvSpPr>
        <p:spPr>
          <a:xfrm>
            <a:off x="5825318"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6</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0" name="TextBox 19">
            <a:extLst>
              <a:ext uri="{FF2B5EF4-FFF2-40B4-BE49-F238E27FC236}">
                <a16:creationId xmlns:a16="http://schemas.microsoft.com/office/drawing/2014/main" id="{A41F97B1-06F6-BE1C-9205-052A64DCDF27}"/>
              </a:ext>
            </a:extLst>
          </p:cNvPr>
          <p:cNvSpPr txBox="1"/>
          <p:nvPr/>
        </p:nvSpPr>
        <p:spPr>
          <a:xfrm>
            <a:off x="6227881"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9</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1" name="TextBox 20">
            <a:extLst>
              <a:ext uri="{FF2B5EF4-FFF2-40B4-BE49-F238E27FC236}">
                <a16:creationId xmlns:a16="http://schemas.microsoft.com/office/drawing/2014/main" id="{10A1DA0F-1535-408D-47FB-DB8F1DF6E6C9}"/>
              </a:ext>
            </a:extLst>
          </p:cNvPr>
          <p:cNvSpPr txBox="1"/>
          <p:nvPr/>
        </p:nvSpPr>
        <p:spPr>
          <a:xfrm>
            <a:off x="6631089"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2" name="TextBox 21">
            <a:extLst>
              <a:ext uri="{FF2B5EF4-FFF2-40B4-BE49-F238E27FC236}">
                <a16:creationId xmlns:a16="http://schemas.microsoft.com/office/drawing/2014/main" id="{5CC29F51-19C5-0830-133D-C4C6D7103ABA}"/>
              </a:ext>
            </a:extLst>
          </p:cNvPr>
          <p:cNvSpPr txBox="1"/>
          <p:nvPr/>
        </p:nvSpPr>
        <p:spPr>
          <a:xfrm>
            <a:off x="7033427"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15</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3" name="TextBox 22">
            <a:extLst>
              <a:ext uri="{FF2B5EF4-FFF2-40B4-BE49-F238E27FC236}">
                <a16:creationId xmlns:a16="http://schemas.microsoft.com/office/drawing/2014/main" id="{185A950C-7231-6C98-2475-9DEB4FE32A25}"/>
              </a:ext>
            </a:extLst>
          </p:cNvPr>
          <p:cNvSpPr txBox="1"/>
          <p:nvPr/>
        </p:nvSpPr>
        <p:spPr>
          <a:xfrm>
            <a:off x="7434848"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18</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4" name="TextBox 23">
            <a:extLst>
              <a:ext uri="{FF2B5EF4-FFF2-40B4-BE49-F238E27FC236}">
                <a16:creationId xmlns:a16="http://schemas.microsoft.com/office/drawing/2014/main" id="{CDC875E4-077B-D0B9-4C92-BB7A77F3A5CE}"/>
              </a:ext>
            </a:extLst>
          </p:cNvPr>
          <p:cNvSpPr txBox="1"/>
          <p:nvPr/>
        </p:nvSpPr>
        <p:spPr>
          <a:xfrm>
            <a:off x="7837854"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21</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5" name="TextBox 24">
            <a:extLst>
              <a:ext uri="{FF2B5EF4-FFF2-40B4-BE49-F238E27FC236}">
                <a16:creationId xmlns:a16="http://schemas.microsoft.com/office/drawing/2014/main" id="{E71551D3-C206-272B-4003-8570111E0EBB}"/>
              </a:ext>
            </a:extLst>
          </p:cNvPr>
          <p:cNvSpPr txBox="1"/>
          <p:nvPr/>
        </p:nvSpPr>
        <p:spPr>
          <a:xfrm>
            <a:off x="8243292"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26" name="TextBox 25">
            <a:extLst>
              <a:ext uri="{FF2B5EF4-FFF2-40B4-BE49-F238E27FC236}">
                <a16:creationId xmlns:a16="http://schemas.microsoft.com/office/drawing/2014/main" id="{28FBFA53-1452-B04D-2700-6CC429348D4E}"/>
              </a:ext>
            </a:extLst>
          </p:cNvPr>
          <p:cNvSpPr txBox="1"/>
          <p:nvPr/>
        </p:nvSpPr>
        <p:spPr>
          <a:xfrm>
            <a:off x="8645174"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27</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27" name="TextBox 26">
            <a:extLst>
              <a:ext uri="{FF2B5EF4-FFF2-40B4-BE49-F238E27FC236}">
                <a16:creationId xmlns:a16="http://schemas.microsoft.com/office/drawing/2014/main" id="{B2941C9C-07D9-1522-753A-C2106AD428F2}"/>
              </a:ext>
            </a:extLst>
          </p:cNvPr>
          <p:cNvSpPr txBox="1"/>
          <p:nvPr/>
        </p:nvSpPr>
        <p:spPr>
          <a:xfrm rot="16200000">
            <a:off x="4041608" y="1848406"/>
            <a:ext cx="1503510" cy="127760"/>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Probability of PFS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28" name="TextBox 27">
            <a:extLst>
              <a:ext uri="{FF2B5EF4-FFF2-40B4-BE49-F238E27FC236}">
                <a16:creationId xmlns:a16="http://schemas.microsoft.com/office/drawing/2014/main" id="{BE912D86-7126-9486-C3EF-26680BFEFF84}"/>
              </a:ext>
            </a:extLst>
          </p:cNvPr>
          <p:cNvSpPr txBox="1"/>
          <p:nvPr/>
        </p:nvSpPr>
        <p:spPr>
          <a:xfrm>
            <a:off x="4870322" y="1152548"/>
            <a:ext cx="220025"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29" name="TextBox 28">
            <a:extLst>
              <a:ext uri="{FF2B5EF4-FFF2-40B4-BE49-F238E27FC236}">
                <a16:creationId xmlns:a16="http://schemas.microsoft.com/office/drawing/2014/main" id="{18642F99-1EEE-9A37-ACF5-3D15AB2B7C8A}"/>
              </a:ext>
            </a:extLst>
          </p:cNvPr>
          <p:cNvSpPr txBox="1"/>
          <p:nvPr/>
        </p:nvSpPr>
        <p:spPr>
          <a:xfrm>
            <a:off x="4844990" y="1487151"/>
            <a:ext cx="24535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30" name="TextBox 29">
            <a:extLst>
              <a:ext uri="{FF2B5EF4-FFF2-40B4-BE49-F238E27FC236}">
                <a16:creationId xmlns:a16="http://schemas.microsoft.com/office/drawing/2014/main" id="{5C7798E0-EA00-BD94-9DA5-2E0BB0F52845}"/>
              </a:ext>
            </a:extLst>
          </p:cNvPr>
          <p:cNvSpPr txBox="1"/>
          <p:nvPr/>
        </p:nvSpPr>
        <p:spPr>
          <a:xfrm>
            <a:off x="4838060" y="1810408"/>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0.6</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31" name="TextBox 30">
            <a:extLst>
              <a:ext uri="{FF2B5EF4-FFF2-40B4-BE49-F238E27FC236}">
                <a16:creationId xmlns:a16="http://schemas.microsoft.com/office/drawing/2014/main" id="{3B284C35-139C-2694-8F62-A24E4D507FAE}"/>
              </a:ext>
            </a:extLst>
          </p:cNvPr>
          <p:cNvSpPr txBox="1"/>
          <p:nvPr/>
        </p:nvSpPr>
        <p:spPr>
          <a:xfrm>
            <a:off x="4838060" y="2134545"/>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35" name="TextBox 34">
            <a:extLst>
              <a:ext uri="{FF2B5EF4-FFF2-40B4-BE49-F238E27FC236}">
                <a16:creationId xmlns:a16="http://schemas.microsoft.com/office/drawing/2014/main" id="{CD6D515A-8225-D614-9FD1-EF41AE4ABBDF}"/>
              </a:ext>
            </a:extLst>
          </p:cNvPr>
          <p:cNvSpPr txBox="1"/>
          <p:nvPr/>
        </p:nvSpPr>
        <p:spPr>
          <a:xfrm>
            <a:off x="4838060" y="2480985"/>
            <a:ext cx="252288" cy="76626"/>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36" name="TextBox 35">
            <a:extLst>
              <a:ext uri="{FF2B5EF4-FFF2-40B4-BE49-F238E27FC236}">
                <a16:creationId xmlns:a16="http://schemas.microsoft.com/office/drawing/2014/main" id="{490B8C63-790A-CB8D-FC21-AC892CAE8130}"/>
              </a:ext>
            </a:extLst>
          </p:cNvPr>
          <p:cNvSpPr txBox="1"/>
          <p:nvPr/>
        </p:nvSpPr>
        <p:spPr>
          <a:xfrm>
            <a:off x="4855010" y="2788115"/>
            <a:ext cx="23533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0.0</a:t>
            </a:r>
            <a:endParaRPr lang="en-GB" sz="120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37" name="Table 11">
            <a:extLst>
              <a:ext uri="{FF2B5EF4-FFF2-40B4-BE49-F238E27FC236}">
                <a16:creationId xmlns:a16="http://schemas.microsoft.com/office/drawing/2014/main" id="{46EEDA8E-689F-A009-8C51-A51922A0C7C3}"/>
              </a:ext>
            </a:extLst>
          </p:cNvPr>
          <p:cNvGraphicFramePr>
            <a:graphicFrameLocks noGrp="1"/>
          </p:cNvGraphicFramePr>
          <p:nvPr>
            <p:extLst>
              <p:ext uri="{D42A27DB-BD31-4B8C-83A1-F6EECF244321}">
                <p14:modId xmlns:p14="http://schemas.microsoft.com/office/powerpoint/2010/main" val="4022180368"/>
              </p:ext>
            </p:extLst>
          </p:nvPr>
        </p:nvGraphicFramePr>
        <p:xfrm>
          <a:off x="6336880" y="1022400"/>
          <a:ext cx="2520000" cy="714720"/>
        </p:xfrm>
        <a:graphic>
          <a:graphicData uri="http://schemas.openxmlformats.org/drawingml/2006/table">
            <a:tbl>
              <a:tblPr firstRow="1" bandRow="1">
                <a:tableStyleId>{C083E6E3-FA7D-4D7B-A595-EF9225AFEA82}</a:tableStyleId>
              </a:tblPr>
              <a:tblGrid>
                <a:gridCol w="900000">
                  <a:extLst>
                    <a:ext uri="{9D8B030D-6E8A-4147-A177-3AD203B41FA5}">
                      <a16:colId xmlns:a16="http://schemas.microsoft.com/office/drawing/2014/main" val="2952613261"/>
                    </a:ext>
                  </a:extLst>
                </a:gridCol>
                <a:gridCol w="540000">
                  <a:extLst>
                    <a:ext uri="{9D8B030D-6E8A-4147-A177-3AD203B41FA5}">
                      <a16:colId xmlns:a16="http://schemas.microsoft.com/office/drawing/2014/main" val="2178175948"/>
                    </a:ext>
                  </a:extLst>
                </a:gridCol>
                <a:gridCol w="540000">
                  <a:extLst>
                    <a:ext uri="{9D8B030D-6E8A-4147-A177-3AD203B41FA5}">
                      <a16:colId xmlns:a16="http://schemas.microsoft.com/office/drawing/2014/main" val="1506157191"/>
                    </a:ext>
                  </a:extLst>
                </a:gridCol>
                <a:gridCol w="540000">
                  <a:extLst>
                    <a:ext uri="{9D8B030D-6E8A-4147-A177-3AD203B41FA5}">
                      <a16:colId xmlns:a16="http://schemas.microsoft.com/office/drawing/2014/main" val="1987345410"/>
                    </a:ext>
                  </a:extLst>
                </a:gridCol>
              </a:tblGrid>
              <a:tr h="144000">
                <a:tc>
                  <a:txBody>
                    <a:bodyPr/>
                    <a:lstStyle/>
                    <a:p>
                      <a:pPr algn="l" rtl="0" fontAlgn="auto"/>
                      <a:r>
                        <a:rPr lang="en-GB" sz="700" b="1"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a:t>
                      </a:r>
                    </a:p>
                  </a:txBody>
                  <a:tcPr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(n=43)</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 150 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(n=43)</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(n=43)</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19313612"/>
                  </a:ext>
                </a:extLst>
              </a:tr>
              <a:tr h="1440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Events [n (%)]</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31 (72.1)</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32 (74.4)</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39 (90.7)</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2124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Median PFS, months (90% CI)</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7.2 </a:t>
                      </a:r>
                    </a:p>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(3.6-11.1)</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5.6 </a:t>
                      </a:r>
                      <a:b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(3.7-9.1)</a:t>
                      </a:r>
                      <a:endParaRPr lang="en-US"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2.0 </a:t>
                      </a:r>
                      <a:b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(1.9-3.6)</a:t>
                      </a:r>
                      <a:endParaRPr lang="en-US"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212400">
                <a:tc>
                  <a:txBody>
                    <a:bodyPr/>
                    <a:lstStyle/>
                    <a:p>
                      <a:pPr algn="l" rtl="0" fontAlgn="base"/>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Adjusted HR </a:t>
                      </a:r>
                      <a:b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(90% CI)</a:t>
                      </a:r>
                      <a:r>
                        <a:rPr lang="en-GB" sz="700" b="1" i="0" u="none" strike="noStrike" baseline="3000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a:t>
                      </a:r>
                      <a:r>
                        <a:rPr lang="en-GB" sz="700" b="1"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0.43 </a:t>
                      </a:r>
                      <a:b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(0.28-0.65)</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0.55 </a:t>
                      </a:r>
                      <a:b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(0.37-0.82)</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7" name="TextBox 6">
            <a:extLst>
              <a:ext uri="{FF2B5EF4-FFF2-40B4-BE49-F238E27FC236}">
                <a16:creationId xmlns:a16="http://schemas.microsoft.com/office/drawing/2014/main" id="{CC1E4DB5-E760-9D13-5414-95D1C1A52AB5}"/>
              </a:ext>
            </a:extLst>
          </p:cNvPr>
          <p:cNvSpPr txBox="1"/>
          <p:nvPr/>
        </p:nvSpPr>
        <p:spPr>
          <a:xfrm>
            <a:off x="368039" y="4101340"/>
            <a:ext cx="8316241" cy="369332"/>
          </a:xfrm>
          <a:prstGeom prst="rect">
            <a:avLst/>
          </a:prstGeom>
          <a:noFill/>
        </p:spPr>
        <p:txBody>
          <a:bodyPr wrap="square">
            <a:spAutoFit/>
          </a:bodyPr>
          <a:lstStyle/>
          <a:p>
            <a:pPr marL="0" indent="0" algn="l" rtl="0" fontAlgn="base">
              <a:spcBef>
                <a:spcPts val="0"/>
              </a:spcBef>
              <a:spcAft>
                <a:spcPts val="300"/>
              </a:spcAft>
              <a:buNone/>
            </a:pPr>
            <a:r>
              <a:rPr lang="en-GB" sz="900" b="1" i="0" u="none" strike="noStrike" dirty="0">
                <a:solidFill>
                  <a:srgbClr val="830050"/>
                </a:solidFill>
                <a:effectLst/>
                <a:latin typeface="Arial" panose="020B0604020202020204" pitchFamily="34" charset="0"/>
                <a:cs typeface="Arial" panose="020B0604020202020204" pitchFamily="34" charset="0"/>
              </a:rPr>
              <a:t>In patients previously treated with CDK4/6i + endocrine therapy</a:t>
            </a:r>
            <a:r>
              <a:rPr lang="en-US" sz="900" b="1" i="0" u="none" strike="noStrike" dirty="0">
                <a:solidFill>
                  <a:srgbClr val="830050"/>
                </a:solidFill>
                <a:effectLst/>
                <a:latin typeface="Arial" panose="020B0604020202020204" pitchFamily="34" charset="0"/>
                <a:cs typeface="Arial" panose="020B0604020202020204" pitchFamily="34" charset="0"/>
              </a:rPr>
              <a:t>, and those with lung and/or liver metastases, </a:t>
            </a:r>
            <a:r>
              <a:rPr lang="en-US" sz="900" b="1" dirty="0" err="1">
                <a:solidFill>
                  <a:srgbClr val="830050"/>
                </a:solidFill>
                <a:latin typeface="Arial" panose="020B0604020202020204" pitchFamily="34" charset="0"/>
                <a:cs typeface="Arial" panose="020B0604020202020204" pitchFamily="34" charset="0"/>
              </a:rPr>
              <a:t>c</a:t>
            </a:r>
            <a:r>
              <a:rPr lang="en-US" sz="900" b="1" i="0" u="none" strike="noStrike" dirty="0" err="1">
                <a:solidFill>
                  <a:srgbClr val="830050"/>
                </a:solidFill>
                <a:effectLst/>
                <a:latin typeface="Arial" panose="020B0604020202020204" pitchFamily="34" charset="0"/>
                <a:cs typeface="Arial" panose="020B0604020202020204" pitchFamily="34" charset="0"/>
              </a:rPr>
              <a:t>amizestrant</a:t>
            </a:r>
            <a:r>
              <a:rPr lang="en-US" sz="900" b="1" i="0" u="none" strike="noStrike" dirty="0">
                <a:solidFill>
                  <a:srgbClr val="830050"/>
                </a:solidFill>
                <a:effectLst/>
                <a:latin typeface="Arial" panose="020B0604020202020204" pitchFamily="34" charset="0"/>
                <a:cs typeface="Arial" panose="020B0604020202020204" pitchFamily="34" charset="0"/>
              </a:rPr>
              <a:t> at both doses </a:t>
            </a:r>
            <a:r>
              <a:rPr lang="en-GB" sz="900" b="1" i="0" u="none" strike="noStrike" dirty="0">
                <a:solidFill>
                  <a:srgbClr val="830050"/>
                </a:solidFill>
                <a:effectLst/>
                <a:latin typeface="Arial" panose="020B0604020202020204" pitchFamily="34" charset="0"/>
                <a:cs typeface="Arial" panose="020B0604020202020204" pitchFamily="34" charset="0"/>
              </a:rPr>
              <a:t>produces a clinically meaningful improvement in PFS over </a:t>
            </a:r>
            <a:r>
              <a:rPr lang="en-GB" sz="900" b="1" i="0" u="none" strike="noStrike" dirty="0" err="1">
                <a:solidFill>
                  <a:srgbClr val="830050"/>
                </a:solidFill>
                <a:effectLst/>
                <a:latin typeface="Arial" panose="020B0604020202020204" pitchFamily="34" charset="0"/>
                <a:cs typeface="Arial" panose="020B0604020202020204" pitchFamily="34" charset="0"/>
              </a:rPr>
              <a:t>fulvestrant</a:t>
            </a:r>
            <a:r>
              <a:rPr lang="en-US" sz="900" b="1" i="0" u="none" strike="noStrike" dirty="0">
                <a:solidFill>
                  <a:srgbClr val="830050"/>
                </a:solidFill>
                <a:effectLst/>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3758F413-B139-7C12-2016-FCAA37D2673B}"/>
              </a:ext>
            </a:extLst>
          </p:cNvPr>
          <p:cNvSpPr txBox="1"/>
          <p:nvPr/>
        </p:nvSpPr>
        <p:spPr>
          <a:xfrm>
            <a:off x="284211" y="3687500"/>
            <a:ext cx="4266852" cy="324000"/>
          </a:xfrm>
          <a:prstGeom prst="rect">
            <a:avLst/>
          </a:prstGeom>
          <a:noFill/>
        </p:spPr>
        <p:txBody>
          <a:bodyPr wrap="square" lIns="0" tIns="0" rIns="0" bIns="0">
            <a:spAutoFit/>
          </a:bodyPr>
          <a:lstStyle/>
          <a:p>
            <a:pPr marL="177800" indent="-177800" fontAlgn="base">
              <a:spcBef>
                <a:spcPts val="0"/>
              </a:spcBef>
              <a:spcAft>
                <a:spcPts val="300"/>
              </a:spcAft>
              <a:buClr>
                <a:schemeClr val="accent3"/>
              </a:buClr>
              <a:buFont typeface="Wingdings" pitchFamily="2" charset="2"/>
              <a:buChar char="§"/>
            </a:pPr>
            <a:r>
              <a:rPr lang="en-US" sz="700" b="1" i="0" u="none" strike="noStrike" dirty="0">
                <a:solidFill>
                  <a:srgbClr val="000000"/>
                </a:solidFill>
                <a:effectLst/>
                <a:latin typeface="Arial" panose="020B0604020202020204" pitchFamily="34" charset="0"/>
                <a:cs typeface="Arial" panose="020B0604020202020204" pitchFamily="34" charset="0"/>
              </a:rPr>
              <a:t>No prior CDK4/6i therapy: </a:t>
            </a:r>
            <a:r>
              <a:rPr lang="en-US" sz="700" dirty="0" err="1">
                <a:solidFill>
                  <a:srgbClr val="000000"/>
                </a:solidFill>
                <a:latin typeface="Arial" panose="020B0604020202020204" pitchFamily="34" charset="0"/>
                <a:cs typeface="Arial" panose="020B0604020202020204" pitchFamily="34" charset="0"/>
              </a:rPr>
              <a:t>mPFS</a:t>
            </a:r>
            <a:r>
              <a:rPr lang="en-US" sz="700" b="0" i="0" u="none" strike="noStrike" dirty="0">
                <a:solidFill>
                  <a:srgbClr val="000000"/>
                </a:solidFill>
                <a:effectLst/>
                <a:latin typeface="Arial" panose="020B0604020202020204" pitchFamily="34" charset="0"/>
                <a:cs typeface="Arial" panose="020B0604020202020204" pitchFamily="34" charset="0"/>
              </a:rPr>
              <a:t> was 7.2 (90% CI: 3.7–16.6) and 14.7 (5.6–18.4) months with </a:t>
            </a:r>
            <a:r>
              <a:rPr lang="en-US" sz="700" b="0" i="0" u="none" strike="noStrike" dirty="0" err="1">
                <a:solidFill>
                  <a:srgbClr val="000000"/>
                </a:solidFill>
                <a:effectLst/>
                <a:latin typeface="Arial" panose="020B0604020202020204" pitchFamily="34" charset="0"/>
                <a:cs typeface="Arial" panose="020B0604020202020204" pitchFamily="34" charset="0"/>
              </a:rPr>
              <a:t>camizestrant</a:t>
            </a:r>
            <a:r>
              <a:rPr lang="en-US" sz="700" b="0" i="0" u="none" strike="noStrike" dirty="0">
                <a:solidFill>
                  <a:srgbClr val="000000"/>
                </a:solidFill>
                <a:effectLst/>
                <a:latin typeface="Arial" panose="020B0604020202020204" pitchFamily="34" charset="0"/>
                <a:cs typeface="Arial" panose="020B0604020202020204" pitchFamily="34" charset="0"/>
              </a:rPr>
              <a:t> 75 and 150 mg, and 9.2 (2.8–14.7) months with </a:t>
            </a:r>
            <a:r>
              <a:rPr lang="en-US" sz="700" b="0" i="0" u="none" strike="noStrike" dirty="0" err="1">
                <a:solidFill>
                  <a:srgbClr val="000000"/>
                </a:solidFill>
                <a:effectLst/>
                <a:latin typeface="Arial" panose="020B0604020202020204" pitchFamily="34" charset="0"/>
                <a:cs typeface="Arial" panose="020B0604020202020204" pitchFamily="34" charset="0"/>
              </a:rPr>
              <a:t>fulvestrant</a:t>
            </a:r>
            <a:r>
              <a:rPr lang="en-US" sz="700" b="0" i="0" u="none" strike="noStrike" dirty="0">
                <a:solidFill>
                  <a:srgbClr val="000000"/>
                </a:solidFill>
                <a:effectLst/>
                <a:latin typeface="Arial" panose="020B0604020202020204" pitchFamily="34" charset="0"/>
                <a:cs typeface="Arial" panose="020B0604020202020204" pitchFamily="34" charset="0"/>
              </a:rPr>
              <a:t> </a:t>
            </a:r>
            <a:br>
              <a:rPr lang="en-US" sz="700" b="0" i="0" u="none" strike="noStrike" dirty="0">
                <a:solidFill>
                  <a:srgbClr val="000000"/>
                </a:solidFill>
                <a:effectLst/>
                <a:latin typeface="Arial" panose="020B0604020202020204" pitchFamily="34" charset="0"/>
                <a:cs typeface="Arial" panose="020B0604020202020204" pitchFamily="34" charset="0"/>
              </a:rPr>
            </a:br>
            <a:r>
              <a:rPr lang="en-US" sz="700" b="0" i="0" u="none" strike="noStrike" dirty="0">
                <a:solidFill>
                  <a:srgbClr val="000000"/>
                </a:solidFill>
                <a:effectLst/>
                <a:latin typeface="Arial" panose="020B0604020202020204" pitchFamily="34" charset="0"/>
                <a:cs typeface="Arial" panose="020B0604020202020204" pitchFamily="34" charset="0"/>
              </a:rPr>
              <a:t>(</a:t>
            </a:r>
            <a:r>
              <a:rPr lang="en-US" sz="700" b="0" i="0" u="none" strike="noStrike" dirty="0" err="1">
                <a:solidFill>
                  <a:srgbClr val="000000"/>
                </a:solidFill>
                <a:effectLst/>
                <a:latin typeface="Arial" panose="020B0604020202020204" pitchFamily="34" charset="0"/>
                <a:cs typeface="Arial" panose="020B0604020202020204" pitchFamily="34" charset="0"/>
              </a:rPr>
              <a:t>HR</a:t>
            </a:r>
            <a:r>
              <a:rPr lang="en-US" sz="700" b="0" i="0" u="none" strike="noStrike" baseline="30000" dirty="0" err="1">
                <a:solidFill>
                  <a:srgbClr val="000000"/>
                </a:solidFill>
                <a:effectLst/>
                <a:latin typeface="Arial" panose="020B0604020202020204" pitchFamily="34" charset="0"/>
                <a:cs typeface="Arial" panose="020B0604020202020204" pitchFamily="34" charset="0"/>
              </a:rPr>
              <a:t>a</a:t>
            </a:r>
            <a:r>
              <a:rPr lang="en-US" sz="700" b="0" i="0" u="none" strike="noStrike" dirty="0">
                <a:solidFill>
                  <a:srgbClr val="000000"/>
                </a:solidFill>
                <a:effectLst/>
                <a:latin typeface="Arial" panose="020B0604020202020204" pitchFamily="34" charset="0"/>
                <a:cs typeface="Arial" panose="020B0604020202020204" pitchFamily="34" charset="0"/>
              </a:rPr>
              <a:t> [90% CI]: 0.78 [0.47–1.28] for 75 mg and 0.65 [0.40–1.06)] for 150 mg)</a:t>
            </a:r>
          </a:p>
        </p:txBody>
      </p:sp>
      <p:sp>
        <p:nvSpPr>
          <p:cNvPr id="34" name="TextBox 33">
            <a:extLst>
              <a:ext uri="{FF2B5EF4-FFF2-40B4-BE49-F238E27FC236}">
                <a16:creationId xmlns:a16="http://schemas.microsoft.com/office/drawing/2014/main" id="{9C788BC9-B402-10FB-7736-1068DAECB331}"/>
              </a:ext>
            </a:extLst>
          </p:cNvPr>
          <p:cNvSpPr txBox="1"/>
          <p:nvPr/>
        </p:nvSpPr>
        <p:spPr>
          <a:xfrm>
            <a:off x="1046045" y="2480051"/>
            <a:ext cx="1261604" cy="279969"/>
          </a:xfrm>
          <a:prstGeom prst="rect">
            <a:avLst/>
          </a:prstGeom>
          <a:noFill/>
        </p:spPr>
        <p:txBody>
          <a:bodyPr wrap="square" lIns="0" tIns="36000" rtlCol="0" anchor="t" anchorCtr="0">
            <a:noAutofit/>
          </a:bodyPr>
          <a:lstStyle/>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75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150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Fulvestrant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500 mg</a:t>
            </a:r>
          </a:p>
        </p:txBody>
      </p:sp>
      <p:cxnSp>
        <p:nvCxnSpPr>
          <p:cNvPr id="38" name="Straight Connector 37">
            <a:extLst>
              <a:ext uri="{FF2B5EF4-FFF2-40B4-BE49-F238E27FC236}">
                <a16:creationId xmlns:a16="http://schemas.microsoft.com/office/drawing/2014/main" id="{055390CD-7BE2-F500-867D-E3D1E9298C67}"/>
              </a:ext>
            </a:extLst>
          </p:cNvPr>
          <p:cNvCxnSpPr>
            <a:cxnSpLocks/>
          </p:cNvCxnSpPr>
          <p:nvPr/>
        </p:nvCxnSpPr>
        <p:spPr>
          <a:xfrm>
            <a:off x="837332" y="2524902"/>
            <a:ext cx="147600" cy="0"/>
          </a:xfrm>
          <a:prstGeom prst="line">
            <a:avLst/>
          </a:prstGeom>
          <a:ln w="12700">
            <a:solidFill>
              <a:srgbClr val="5F9FC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3BC7E4-C249-7111-2969-BF92947D7D6F}"/>
              </a:ext>
            </a:extLst>
          </p:cNvPr>
          <p:cNvCxnSpPr>
            <a:cxnSpLocks/>
          </p:cNvCxnSpPr>
          <p:nvPr/>
        </p:nvCxnSpPr>
        <p:spPr>
          <a:xfrm>
            <a:off x="837333" y="2637429"/>
            <a:ext cx="149798" cy="0"/>
          </a:xfrm>
          <a:prstGeom prst="line">
            <a:avLst/>
          </a:prstGeom>
          <a:ln w="12700">
            <a:solidFill>
              <a:srgbClr val="2932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E07A8A-A19A-D19B-0066-99E4D1F6FB31}"/>
              </a:ext>
            </a:extLst>
          </p:cNvPr>
          <p:cNvCxnSpPr>
            <a:cxnSpLocks/>
          </p:cNvCxnSpPr>
          <p:nvPr/>
        </p:nvCxnSpPr>
        <p:spPr>
          <a:xfrm>
            <a:off x="837333" y="2745291"/>
            <a:ext cx="147600" cy="0"/>
          </a:xfrm>
          <a:prstGeom prst="line">
            <a:avLst/>
          </a:prstGeom>
          <a:ln w="12700">
            <a:solidFill>
              <a:srgbClr val="E305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1511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07B3002-3D3F-2222-E99B-E2C0DBF1128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680" y="1004400"/>
            <a:ext cx="3972808" cy="2031283"/>
          </a:xfrm>
          <a:prstGeom prst="rect">
            <a:avLst/>
          </a:prstGeom>
        </p:spPr>
      </p:pic>
      <p:sp>
        <p:nvSpPr>
          <p:cNvPr id="3" name="Title 2">
            <a:extLst>
              <a:ext uri="{FF2B5EF4-FFF2-40B4-BE49-F238E27FC236}">
                <a16:creationId xmlns:a16="http://schemas.microsoft.com/office/drawing/2014/main" id="{2D68F50D-7A44-7D5E-F726-14CF45D07852}"/>
              </a:ext>
            </a:extLst>
          </p:cNvPr>
          <p:cNvSpPr>
            <a:spLocks noGrp="1"/>
          </p:cNvSpPr>
          <p:nvPr>
            <p:ph type="title"/>
          </p:nvPr>
        </p:nvSpPr>
        <p:spPr>
          <a:xfrm>
            <a:off x="380999" y="41483"/>
            <a:ext cx="8487335" cy="616813"/>
          </a:xfrm>
        </p:spPr>
        <p:txBody>
          <a:bodyPr/>
          <a:lstStyle/>
          <a:p>
            <a:r>
              <a:rPr lang="en-GB" sz="2400" b="0" i="0" u="none" strike="noStrike" dirty="0">
                <a:solidFill>
                  <a:srgbClr val="000000"/>
                </a:solidFill>
                <a:effectLst/>
                <a:ea typeface="Helvetica Neue" panose="02000503000000020004" pitchFamily="2" charset="0"/>
              </a:rPr>
              <a:t>PFS by detectable </a:t>
            </a:r>
            <a:r>
              <a:rPr lang="en-GB" sz="2400" b="0" i="1" u="none" strike="noStrike" dirty="0">
                <a:solidFill>
                  <a:srgbClr val="000000"/>
                </a:solidFill>
                <a:effectLst/>
                <a:ea typeface="Helvetica Neue" panose="02000503000000020004" pitchFamily="2" charset="0"/>
              </a:rPr>
              <a:t>ESR1</a:t>
            </a:r>
            <a:r>
              <a:rPr lang="en-GB" sz="2400" b="0" i="0" u="none" strike="noStrike" dirty="0">
                <a:solidFill>
                  <a:srgbClr val="000000"/>
                </a:solidFill>
                <a:effectLst/>
                <a:ea typeface="Helvetica Neue" panose="02000503000000020004" pitchFamily="2" charset="0"/>
              </a:rPr>
              <a:t>m and ER-driven disease*</a:t>
            </a:r>
            <a:endParaRPr lang="en-US" sz="2400" dirty="0"/>
          </a:p>
        </p:txBody>
      </p:sp>
      <p:sp>
        <p:nvSpPr>
          <p:cNvPr id="4" name="TextBox 3">
            <a:extLst>
              <a:ext uri="{FF2B5EF4-FFF2-40B4-BE49-F238E27FC236}">
                <a16:creationId xmlns:a16="http://schemas.microsoft.com/office/drawing/2014/main" id="{CFBACF53-A349-2B9A-C68C-5EC6B261DD04}"/>
              </a:ext>
            </a:extLst>
          </p:cNvPr>
          <p:cNvSpPr txBox="1"/>
          <p:nvPr/>
        </p:nvSpPr>
        <p:spPr>
          <a:xfrm>
            <a:off x="353680" y="4401648"/>
            <a:ext cx="8229600" cy="377402"/>
          </a:xfrm>
          <a:prstGeom prst="rect">
            <a:avLst/>
          </a:prstGeom>
          <a:noFill/>
        </p:spPr>
        <p:txBody>
          <a:bodyPr wrap="square" tIns="36000" bIns="36000" rtlCol="0" anchor="t" anchorCtr="0">
            <a:spAutoFit/>
          </a:bodyPr>
          <a:lstStyle/>
          <a:p>
            <a:pPr algn="l">
              <a:lnSpc>
                <a:spcPct val="90000"/>
              </a:lnSpc>
            </a:pPr>
            <a:r>
              <a:rPr lang="en-GB" sz="700" b="0" i="0" u="none" strike="noStrike" baseline="30000" dirty="0" err="1">
                <a:effectLst/>
                <a:latin typeface="Arial" panose="020B0604020202020204" pitchFamily="34" charset="0"/>
                <a:ea typeface="Helvetica Neue" panose="02000503000000020004" pitchFamily="2" charset="0"/>
                <a:cs typeface="Arial" panose="020B0604020202020204" pitchFamily="34" charset="0"/>
              </a:rPr>
              <a:t>a</a:t>
            </a:r>
            <a:r>
              <a:rPr lang="en-GB" sz="700" b="0" i="0" u="none" strike="noStrike" dirty="0" err="1">
                <a:effectLst/>
                <a:latin typeface="Arial" panose="020B0604020202020204" pitchFamily="34" charset="0"/>
                <a:ea typeface="Helvetica Neue" panose="02000503000000020004" pitchFamily="2" charset="0"/>
                <a:cs typeface="Arial" panose="020B0604020202020204" pitchFamily="34" charset="0"/>
              </a:rPr>
              <a:t>HRs</a:t>
            </a: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 </a:t>
            </a:r>
            <a:r>
              <a:rPr lang="en-GB" sz="700" dirty="0">
                <a:latin typeface="Arial" panose="020B0604020202020204" pitchFamily="34" charset="0"/>
                <a:ea typeface="Helvetica Neue" panose="02000503000000020004" pitchFamily="2" charset="0"/>
                <a:cs typeface="Arial" panose="020B0604020202020204" pitchFamily="34" charset="0"/>
              </a:rPr>
              <a:t>adjusted for prior use of CDK4/6i and liver/lung metastases </a:t>
            </a:r>
          </a:p>
          <a:p>
            <a:pPr>
              <a:lnSpc>
                <a:spcPct val="90000"/>
              </a:lnSpc>
            </a:pPr>
            <a:r>
              <a:rPr lang="en-GB" sz="700" dirty="0">
                <a:solidFill>
                  <a:prstClr val="black"/>
                </a:solidFill>
                <a:latin typeface="Arial" panose="020B0604020202020204" pitchFamily="34" charset="0"/>
                <a:ea typeface="Helvetica Neue" panose="02000503000000020004" pitchFamily="2" charset="0"/>
                <a:cs typeface="Arial" panose="020B0604020202020204" pitchFamily="34" charset="0"/>
              </a:rPr>
              <a:t>*Defined in accordance with 5</a:t>
            </a:r>
            <a:r>
              <a:rPr lang="en-GB" sz="700" baseline="30000" dirty="0">
                <a:solidFill>
                  <a:prstClr val="black"/>
                </a:solidFill>
                <a:latin typeface="Arial" panose="020B0604020202020204" pitchFamily="34" charset="0"/>
                <a:ea typeface="Helvetica Neue" panose="02000503000000020004" pitchFamily="2" charset="0"/>
                <a:cs typeface="Arial" panose="020B0604020202020204" pitchFamily="34" charset="0"/>
              </a:rPr>
              <a:t>th</a:t>
            </a:r>
            <a:r>
              <a:rPr lang="en-GB" sz="700" dirty="0">
                <a:solidFill>
                  <a:prstClr val="black"/>
                </a:solidFill>
                <a:latin typeface="Arial" panose="020B0604020202020204" pitchFamily="34" charset="0"/>
                <a:ea typeface="Helvetica Neue" panose="02000503000000020004" pitchFamily="2" charset="0"/>
                <a:cs typeface="Arial" panose="020B0604020202020204" pitchFamily="34" charset="0"/>
              </a:rPr>
              <a:t> ESO-ESMO ABC guidelines where the cut-point is increased to 12 months for patients receiving ET+CDK4/6i therapy in the advanced setting</a:t>
            </a:r>
          </a:p>
          <a:p>
            <a:pPr algn="l">
              <a:lnSpc>
                <a:spcPct val="90000"/>
              </a:lnSpc>
            </a:pPr>
            <a:r>
              <a:rPr lang="en-GB" sz="700" b="0" i="0" u="none" strike="noStrike" dirty="0">
                <a:effectLst/>
                <a:latin typeface="Arial" panose="020B0604020202020204" pitchFamily="34" charset="0"/>
                <a:ea typeface="Helvetica Neue" panose="02000503000000020004" pitchFamily="2" charset="0"/>
                <a:cs typeface="Arial" panose="020B0604020202020204" pitchFamily="34" charset="0"/>
              </a:rPr>
              <a:t>CI: confidence interval; </a:t>
            </a:r>
            <a:r>
              <a:rPr lang="en-GB" sz="700" dirty="0">
                <a:latin typeface="Arial" panose="020B0604020202020204" pitchFamily="34" charset="0"/>
                <a:ea typeface="Helvetica Neue" panose="02000503000000020004" pitchFamily="2" charset="0"/>
                <a:cs typeface="Arial" panose="020B0604020202020204" pitchFamily="34" charset="0"/>
              </a:rPr>
              <a:t>CDK4/6i: CDK4/6 inhibitor; </a:t>
            </a:r>
            <a:r>
              <a:rPr lang="en-GB" sz="700" dirty="0">
                <a:solidFill>
                  <a:prstClr val="black"/>
                </a:solidFill>
                <a:latin typeface="Arial" panose="020B0604020202020204" pitchFamily="34" charset="0"/>
                <a:ea typeface="Helvetica Neue" panose="02000503000000020004" pitchFamily="2" charset="0"/>
                <a:cs typeface="Arial" panose="020B0604020202020204" pitchFamily="34" charset="0"/>
              </a:rPr>
              <a:t>ER: </a:t>
            </a:r>
            <a:r>
              <a:rPr lang="en-GB" sz="700" dirty="0" err="1">
                <a:solidFill>
                  <a:prstClr val="black"/>
                </a:solidFill>
                <a:latin typeface="Arial" panose="020B0604020202020204" pitchFamily="34" charset="0"/>
                <a:ea typeface="Helvetica Neue" panose="02000503000000020004" pitchFamily="2" charset="0"/>
                <a:cs typeface="Arial" panose="020B0604020202020204" pitchFamily="34" charset="0"/>
              </a:rPr>
              <a:t>estrogen</a:t>
            </a:r>
            <a:r>
              <a:rPr lang="en-GB" sz="700" dirty="0">
                <a:solidFill>
                  <a:prstClr val="black"/>
                </a:solidFill>
                <a:latin typeface="Arial" panose="020B0604020202020204" pitchFamily="34" charset="0"/>
                <a:ea typeface="Helvetica Neue" panose="02000503000000020004" pitchFamily="2" charset="0"/>
                <a:cs typeface="Arial" panose="020B0604020202020204" pitchFamily="34" charset="0"/>
              </a:rPr>
              <a:t> receptor;</a:t>
            </a:r>
            <a:r>
              <a:rPr lang="en-GB" sz="700" dirty="0">
                <a:latin typeface="Arial" panose="020B0604020202020204" pitchFamily="34" charset="0"/>
                <a:ea typeface="Helvetica Neue" panose="02000503000000020004" pitchFamily="2" charset="0"/>
                <a:cs typeface="Arial" panose="020B0604020202020204" pitchFamily="34" charset="0"/>
              </a:rPr>
              <a:t> </a:t>
            </a:r>
            <a:r>
              <a:rPr lang="en-GB" sz="700" i="1" dirty="0">
                <a:latin typeface="Arial" panose="020B0604020202020204" pitchFamily="34" charset="0"/>
                <a:ea typeface="Helvetica Neue" panose="02000503000000020004" pitchFamily="2" charset="0"/>
                <a:cs typeface="Arial" panose="020B0604020202020204" pitchFamily="34" charset="0"/>
              </a:rPr>
              <a:t>ESR1</a:t>
            </a:r>
            <a:r>
              <a:rPr lang="en-GB" sz="700" dirty="0">
                <a:latin typeface="Arial" panose="020B0604020202020204" pitchFamily="34" charset="0"/>
                <a:ea typeface="Helvetica Neue" panose="02000503000000020004" pitchFamily="2" charset="0"/>
                <a:cs typeface="Arial" panose="020B0604020202020204" pitchFamily="34" charset="0"/>
              </a:rPr>
              <a:t>m: mutation in </a:t>
            </a:r>
            <a:r>
              <a:rPr lang="en-GB" sz="700" dirty="0" err="1">
                <a:latin typeface="Arial" panose="020B0604020202020204" pitchFamily="34" charset="0"/>
                <a:ea typeface="Helvetica Neue" panose="02000503000000020004" pitchFamily="2" charset="0"/>
                <a:cs typeface="Arial" panose="020B0604020202020204" pitchFamily="34" charset="0"/>
              </a:rPr>
              <a:t>estrogen</a:t>
            </a:r>
            <a:r>
              <a:rPr lang="en-GB" sz="700" dirty="0">
                <a:latin typeface="Arial" panose="020B0604020202020204" pitchFamily="34" charset="0"/>
                <a:ea typeface="Helvetica Neue" panose="02000503000000020004" pitchFamily="2" charset="0"/>
                <a:cs typeface="Arial" panose="020B0604020202020204" pitchFamily="34" charset="0"/>
              </a:rPr>
              <a:t> receptor 1 gene; HR: hazard ratio; PFS: progression-free survival </a:t>
            </a:r>
          </a:p>
        </p:txBody>
      </p:sp>
      <p:sp>
        <p:nvSpPr>
          <p:cNvPr id="53" name="TextBox 52">
            <a:extLst>
              <a:ext uri="{FF2B5EF4-FFF2-40B4-BE49-F238E27FC236}">
                <a16:creationId xmlns:a16="http://schemas.microsoft.com/office/drawing/2014/main" id="{3C03D947-9795-236B-C166-4BB28735F559}"/>
              </a:ext>
            </a:extLst>
          </p:cNvPr>
          <p:cNvSpPr txBox="1"/>
          <p:nvPr/>
        </p:nvSpPr>
        <p:spPr>
          <a:xfrm>
            <a:off x="1046045" y="2480051"/>
            <a:ext cx="1261604" cy="279969"/>
          </a:xfrm>
          <a:prstGeom prst="rect">
            <a:avLst/>
          </a:prstGeom>
          <a:noFill/>
        </p:spPr>
        <p:txBody>
          <a:bodyPr wrap="square" lIns="0" tIns="36000" rtlCol="0" anchor="t" anchorCtr="0">
            <a:noAutofit/>
          </a:bodyPr>
          <a:lstStyle/>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75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150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Fulvestrant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500 mg</a:t>
            </a:r>
          </a:p>
        </p:txBody>
      </p:sp>
      <p:cxnSp>
        <p:nvCxnSpPr>
          <p:cNvPr id="54" name="Straight Connector 53">
            <a:extLst>
              <a:ext uri="{FF2B5EF4-FFF2-40B4-BE49-F238E27FC236}">
                <a16:creationId xmlns:a16="http://schemas.microsoft.com/office/drawing/2014/main" id="{633BAD70-1E22-6D84-2217-9CBFC00CA5E3}"/>
              </a:ext>
            </a:extLst>
          </p:cNvPr>
          <p:cNvCxnSpPr>
            <a:cxnSpLocks/>
          </p:cNvCxnSpPr>
          <p:nvPr/>
        </p:nvCxnSpPr>
        <p:spPr>
          <a:xfrm>
            <a:off x="837332" y="2524902"/>
            <a:ext cx="147600" cy="0"/>
          </a:xfrm>
          <a:prstGeom prst="line">
            <a:avLst/>
          </a:prstGeom>
          <a:ln w="12700">
            <a:solidFill>
              <a:srgbClr val="5F9FC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69F3302-4FE4-8F49-E291-5039EDE33F02}"/>
              </a:ext>
            </a:extLst>
          </p:cNvPr>
          <p:cNvCxnSpPr>
            <a:cxnSpLocks/>
          </p:cNvCxnSpPr>
          <p:nvPr/>
        </p:nvCxnSpPr>
        <p:spPr>
          <a:xfrm>
            <a:off x="837333" y="2637429"/>
            <a:ext cx="149798" cy="0"/>
          </a:xfrm>
          <a:prstGeom prst="line">
            <a:avLst/>
          </a:prstGeom>
          <a:ln w="12700">
            <a:solidFill>
              <a:srgbClr val="2932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9481C17-1BD8-2EF6-F18F-029735C2FC9C}"/>
              </a:ext>
            </a:extLst>
          </p:cNvPr>
          <p:cNvCxnSpPr>
            <a:cxnSpLocks/>
          </p:cNvCxnSpPr>
          <p:nvPr/>
        </p:nvCxnSpPr>
        <p:spPr>
          <a:xfrm>
            <a:off x="837333" y="2745291"/>
            <a:ext cx="147600" cy="0"/>
          </a:xfrm>
          <a:prstGeom prst="line">
            <a:avLst/>
          </a:prstGeom>
          <a:ln w="12700">
            <a:solidFill>
              <a:srgbClr val="E30513"/>
            </a:solidFill>
          </a:ln>
        </p:spPr>
        <p:style>
          <a:lnRef idx="1">
            <a:schemeClr val="accent1"/>
          </a:lnRef>
          <a:fillRef idx="0">
            <a:schemeClr val="accent1"/>
          </a:fillRef>
          <a:effectRef idx="0">
            <a:schemeClr val="accent1"/>
          </a:effectRef>
          <a:fontRef idx="minor">
            <a:schemeClr val="tx1"/>
          </a:fontRef>
        </p:style>
      </p:cxnSp>
      <p:graphicFrame>
        <p:nvGraphicFramePr>
          <p:cNvPr id="13" name="Table 11">
            <a:extLst>
              <a:ext uri="{FF2B5EF4-FFF2-40B4-BE49-F238E27FC236}">
                <a16:creationId xmlns:a16="http://schemas.microsoft.com/office/drawing/2014/main" id="{2907FA48-BABC-4189-4A16-75191F4ABBAC}"/>
              </a:ext>
            </a:extLst>
          </p:cNvPr>
          <p:cNvGraphicFramePr>
            <a:graphicFrameLocks noGrp="1"/>
          </p:cNvGraphicFramePr>
          <p:nvPr>
            <p:extLst>
              <p:ext uri="{D42A27DB-BD31-4B8C-83A1-F6EECF244321}">
                <p14:modId xmlns:p14="http://schemas.microsoft.com/office/powerpoint/2010/main" val="3757003981"/>
              </p:ext>
            </p:extLst>
          </p:nvPr>
        </p:nvGraphicFramePr>
        <p:xfrm>
          <a:off x="1930480" y="1022400"/>
          <a:ext cx="2520000" cy="714720"/>
        </p:xfrm>
        <a:graphic>
          <a:graphicData uri="http://schemas.openxmlformats.org/drawingml/2006/table">
            <a:tbl>
              <a:tblPr firstRow="1" bandRow="1">
                <a:tableStyleId>{C083E6E3-FA7D-4D7B-A595-EF9225AFEA82}</a:tableStyleId>
              </a:tblPr>
              <a:tblGrid>
                <a:gridCol w="900000">
                  <a:extLst>
                    <a:ext uri="{9D8B030D-6E8A-4147-A177-3AD203B41FA5}">
                      <a16:colId xmlns:a16="http://schemas.microsoft.com/office/drawing/2014/main" val="2952613261"/>
                    </a:ext>
                  </a:extLst>
                </a:gridCol>
                <a:gridCol w="540000">
                  <a:extLst>
                    <a:ext uri="{9D8B030D-6E8A-4147-A177-3AD203B41FA5}">
                      <a16:colId xmlns:a16="http://schemas.microsoft.com/office/drawing/2014/main" val="2178175948"/>
                    </a:ext>
                  </a:extLst>
                </a:gridCol>
                <a:gridCol w="540000">
                  <a:extLst>
                    <a:ext uri="{9D8B030D-6E8A-4147-A177-3AD203B41FA5}">
                      <a16:colId xmlns:a16="http://schemas.microsoft.com/office/drawing/2014/main" val="1506157191"/>
                    </a:ext>
                  </a:extLst>
                </a:gridCol>
                <a:gridCol w="540000">
                  <a:extLst>
                    <a:ext uri="{9D8B030D-6E8A-4147-A177-3AD203B41FA5}">
                      <a16:colId xmlns:a16="http://schemas.microsoft.com/office/drawing/2014/main" val="1987345410"/>
                    </a:ext>
                  </a:extLst>
                </a:gridCol>
              </a:tblGrid>
              <a:tr h="144000">
                <a:tc>
                  <a:txBody>
                    <a:bodyPr/>
                    <a:lstStyle/>
                    <a:p>
                      <a:pPr algn="l" rtl="0" fontAlgn="auto"/>
                      <a:r>
                        <a:rPr lang="en-GB" sz="700" b="1"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a:t>
                      </a:r>
                    </a:p>
                  </a:txBody>
                  <a:tcPr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(n=22)</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 150 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(n=26)</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(n=35)</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19313612"/>
                  </a:ext>
                </a:extLst>
              </a:tr>
              <a:tr h="1440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Events [n (%)]</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15 (68.2)</a:t>
                      </a:r>
                      <a:endParaRPr lang="en-GB"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22 (84.6)</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31 (88.6)</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212400">
                <a:tc>
                  <a:txBody>
                    <a:bodyPr/>
                    <a:lstStyle/>
                    <a:p>
                      <a:pPr algn="l" rtl="0" fontAlgn="base"/>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Median PFS, months (90% CI)</a:t>
                      </a:r>
                      <a:r>
                        <a:rPr lang="en-GB" sz="700" b="1"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6.3 </a:t>
                      </a:r>
                      <a:b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(3.4-12.9)</a:t>
                      </a:r>
                      <a:endParaRPr lang="en-GB"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9.2 </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(3.7-12.9)</a:t>
                      </a:r>
                      <a:r>
                        <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2.2 </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(1.9-3.8)</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212400">
                <a:tc>
                  <a:txBody>
                    <a:bodyPr/>
                    <a:lstStyle/>
                    <a:p>
                      <a:pPr algn="l" rtl="0" fontAlgn="base"/>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Adjusted HR </a:t>
                      </a:r>
                      <a:b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(90% CI)</a:t>
                      </a:r>
                      <a:r>
                        <a:rPr lang="en-GB" sz="700" b="1" i="0" u="none" strike="noStrike" baseline="3000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a:t>
                      </a:r>
                      <a:r>
                        <a:rPr lang="en-GB" sz="700" b="1"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0.33</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(0.18-0.58)</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0.55</a:t>
                      </a:r>
                      <a:b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US" sz="700" b="0"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(0.33-0.89)</a:t>
                      </a:r>
                      <a:endParaRPr lang="en-US" sz="700" b="0" i="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0"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r>
                        <a:rPr lang="en-GB" sz="700" b="0"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9" name="Content Placeholder 2">
            <a:extLst>
              <a:ext uri="{FF2B5EF4-FFF2-40B4-BE49-F238E27FC236}">
                <a16:creationId xmlns:a16="http://schemas.microsoft.com/office/drawing/2014/main" id="{35AF35F9-3CA5-2F2D-7246-0A73F3F9877B}"/>
              </a:ext>
            </a:extLst>
          </p:cNvPr>
          <p:cNvSpPr>
            <a:spLocks noGrp="1"/>
          </p:cNvSpPr>
          <p:nvPr>
            <p:ph idx="1"/>
          </p:nvPr>
        </p:nvSpPr>
        <p:spPr>
          <a:xfrm>
            <a:off x="4942992" y="3657787"/>
            <a:ext cx="4147858" cy="807662"/>
          </a:xfrm>
        </p:spPr>
        <p:txBody>
          <a:bodyPr lIns="0" tIns="0" rIns="0" bIns="0" anchor="t">
            <a:normAutofit/>
          </a:bodyPr>
          <a:lstStyle/>
          <a:p>
            <a:pPr marL="0" indent="0" fontAlgn="base">
              <a:spcBef>
                <a:spcPts val="0"/>
              </a:spcBef>
              <a:spcAft>
                <a:spcPts val="300"/>
              </a:spcAft>
              <a:buNone/>
            </a:pPr>
            <a:r>
              <a:rPr lang="en-GB" sz="800" b="1" dirty="0">
                <a:solidFill>
                  <a:srgbClr val="830050"/>
                </a:solidFill>
              </a:rPr>
              <a:t>In the subgroup of patients with evidence of ER-driven disease (71.3% of </a:t>
            </a:r>
            <a:br>
              <a:rPr lang="en-GB" sz="800" b="1" dirty="0">
                <a:solidFill>
                  <a:srgbClr val="830050"/>
                </a:solidFill>
              </a:rPr>
            </a:br>
            <a:r>
              <a:rPr lang="en-GB" sz="800" b="1" dirty="0">
                <a:solidFill>
                  <a:srgbClr val="830050"/>
                </a:solidFill>
              </a:rPr>
              <a:t>overall population), both 75 mg (HR 0.53) and 150 mg (HR 0.58) produced </a:t>
            </a:r>
            <a:br>
              <a:rPr lang="en-GB" sz="800" b="1" dirty="0">
                <a:solidFill>
                  <a:srgbClr val="830050"/>
                </a:solidFill>
              </a:rPr>
            </a:br>
            <a:r>
              <a:rPr lang="en-GB" sz="800" b="1" dirty="0">
                <a:solidFill>
                  <a:srgbClr val="830050"/>
                </a:solidFill>
              </a:rPr>
              <a:t>a clinically meaningful PFS improvement over </a:t>
            </a:r>
            <a:r>
              <a:rPr lang="en-GB" sz="800" b="1" dirty="0" err="1">
                <a:solidFill>
                  <a:srgbClr val="830050"/>
                </a:solidFill>
              </a:rPr>
              <a:t>fulvestrant</a:t>
            </a:r>
            <a:endParaRPr lang="en-GB" sz="800" b="1" dirty="0">
              <a:solidFill>
                <a:srgbClr val="830050"/>
              </a:solidFill>
            </a:endParaRPr>
          </a:p>
          <a:p>
            <a:pPr marL="177800" indent="-177800" defTabSz="914377">
              <a:spcBef>
                <a:spcPts val="0"/>
              </a:spcBef>
              <a:spcAft>
                <a:spcPts val="600"/>
              </a:spcAft>
            </a:pPr>
            <a:r>
              <a:rPr lang="en-GB" sz="700" b="1" dirty="0">
                <a:ea typeface="Helvetica Neue" panose="02000503000000020004" pitchFamily="2" charset="0"/>
              </a:rPr>
              <a:t>Without evidence of ER-driven disease:</a:t>
            </a:r>
            <a:r>
              <a:rPr lang="en-GB" sz="700" dirty="0">
                <a:ea typeface="Helvetica Neue" panose="02000503000000020004" pitchFamily="2" charset="0"/>
              </a:rPr>
              <a:t> in the (small, 28.7% of overall population) subgroup, </a:t>
            </a:r>
            <a:br>
              <a:rPr lang="en-GB" sz="700" dirty="0">
                <a:ea typeface="Helvetica Neue" panose="02000503000000020004" pitchFamily="2" charset="0"/>
              </a:rPr>
            </a:br>
            <a:r>
              <a:rPr lang="en-GB" sz="700" dirty="0">
                <a:ea typeface="Helvetica Neue" panose="02000503000000020004" pitchFamily="2" charset="0"/>
              </a:rPr>
              <a:t>75 mg (HR 0.73) produced a trend to benefit over fulvestrant; the effect for 150 mg (HR 1.01) was less clear</a:t>
            </a:r>
            <a:endParaRPr lang="en-US" sz="600" b="0" i="0" u="none" strike="noStrike" dirty="0">
              <a:solidFill>
                <a:srgbClr val="000000"/>
              </a:solidFill>
              <a:effectLst/>
            </a:endParaRPr>
          </a:p>
        </p:txBody>
      </p:sp>
      <p:pic>
        <p:nvPicPr>
          <p:cNvPr id="10" name="Graphic 9">
            <a:extLst>
              <a:ext uri="{FF2B5EF4-FFF2-40B4-BE49-F238E27FC236}">
                <a16:creationId xmlns:a16="http://schemas.microsoft.com/office/drawing/2014/main" id="{E54AAD74-5244-6A02-FA41-D41066D66379}"/>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10611" y="1016751"/>
            <a:ext cx="3748946" cy="1849488"/>
          </a:xfrm>
          <a:prstGeom prst="rect">
            <a:avLst/>
          </a:prstGeom>
        </p:spPr>
      </p:pic>
      <p:graphicFrame>
        <p:nvGraphicFramePr>
          <p:cNvPr id="51" name="Table 11">
            <a:extLst>
              <a:ext uri="{FF2B5EF4-FFF2-40B4-BE49-F238E27FC236}">
                <a16:creationId xmlns:a16="http://schemas.microsoft.com/office/drawing/2014/main" id="{29FFF528-AC29-8954-E016-F703390702F5}"/>
              </a:ext>
            </a:extLst>
          </p:cNvPr>
          <p:cNvGraphicFramePr>
            <a:graphicFrameLocks noGrp="1"/>
          </p:cNvGraphicFramePr>
          <p:nvPr>
            <p:extLst>
              <p:ext uri="{D42A27DB-BD31-4B8C-83A1-F6EECF244321}">
                <p14:modId xmlns:p14="http://schemas.microsoft.com/office/powerpoint/2010/main" val="2628369120"/>
              </p:ext>
            </p:extLst>
          </p:nvPr>
        </p:nvGraphicFramePr>
        <p:xfrm>
          <a:off x="6336880" y="1022400"/>
          <a:ext cx="2520000" cy="714720"/>
        </p:xfrm>
        <a:graphic>
          <a:graphicData uri="http://schemas.openxmlformats.org/drawingml/2006/table">
            <a:tbl>
              <a:tblPr firstRow="1" bandRow="1">
                <a:tableStyleId>{C083E6E3-FA7D-4D7B-A595-EF9225AFEA82}</a:tableStyleId>
              </a:tblPr>
              <a:tblGrid>
                <a:gridCol w="900000">
                  <a:extLst>
                    <a:ext uri="{9D8B030D-6E8A-4147-A177-3AD203B41FA5}">
                      <a16:colId xmlns:a16="http://schemas.microsoft.com/office/drawing/2014/main" val="2952613261"/>
                    </a:ext>
                  </a:extLst>
                </a:gridCol>
                <a:gridCol w="540000">
                  <a:extLst>
                    <a:ext uri="{9D8B030D-6E8A-4147-A177-3AD203B41FA5}">
                      <a16:colId xmlns:a16="http://schemas.microsoft.com/office/drawing/2014/main" val="2178175948"/>
                    </a:ext>
                  </a:extLst>
                </a:gridCol>
                <a:gridCol w="540000">
                  <a:extLst>
                    <a:ext uri="{9D8B030D-6E8A-4147-A177-3AD203B41FA5}">
                      <a16:colId xmlns:a16="http://schemas.microsoft.com/office/drawing/2014/main" val="1506157191"/>
                    </a:ext>
                  </a:extLst>
                </a:gridCol>
                <a:gridCol w="540000">
                  <a:extLst>
                    <a:ext uri="{9D8B030D-6E8A-4147-A177-3AD203B41FA5}">
                      <a16:colId xmlns:a16="http://schemas.microsoft.com/office/drawing/2014/main" val="1987345410"/>
                    </a:ext>
                  </a:extLst>
                </a:gridCol>
              </a:tblGrid>
              <a:tr h="144000">
                <a:tc>
                  <a:txBody>
                    <a:bodyPr/>
                    <a:lstStyle/>
                    <a:p>
                      <a:pPr algn="l" rtl="0" fontAlgn="auto"/>
                      <a:r>
                        <a:rPr lang="en-GB" sz="700" b="1" i="0" u="none" strike="noStrike">
                          <a:solidFill>
                            <a:srgbClr val="3F4444"/>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 75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(n=50)</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EA0C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 150 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(n=53)</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rtl="0" fontAlgn="base"/>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F 500 </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r>
                        <a:rPr lang="en-GB" sz="7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(n=53)</a:t>
                      </a:r>
                      <a:r>
                        <a:rPr lang="en-GB" sz="7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413"/>
                    </a:solidFill>
                  </a:tcPr>
                </a:tc>
                <a:extLst>
                  <a:ext uri="{0D108BD9-81ED-4DB2-BD59-A6C34878D82A}">
                    <a16:rowId xmlns:a16="http://schemas.microsoft.com/office/drawing/2014/main" val="319313612"/>
                  </a:ext>
                </a:extLst>
              </a:tr>
              <a:tr h="1440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Events [n (%)]</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34 (68.0)</a:t>
                      </a: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35 (66.0)</a:t>
                      </a: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40 (75.5)</a:t>
                      </a:r>
                    </a:p>
                  </a:txBody>
                  <a:tcPr marL="0" marR="0" marT="0"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212400">
                <a:tc>
                  <a:txBody>
                    <a:bodyPr/>
                    <a:lstStyle/>
                    <a:p>
                      <a:pPr algn="l" rtl="0" fontAlgn="base"/>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Median PFS, </a:t>
                      </a:r>
                      <a:b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1" i="0" u="none" strike="noStrike"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months (90% CI)</a:t>
                      </a:r>
                      <a:r>
                        <a:rPr lang="en-GB" sz="700" b="1" i="0" dirty="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7.4</a:t>
                      </a:r>
                      <a:b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(4.5-11.1)</a:t>
                      </a: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12.0</a:t>
                      </a:r>
                      <a:b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(5.6-14.5)</a:t>
                      </a: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3.2 </a:t>
                      </a:r>
                      <a:b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(2.0-7.3)</a:t>
                      </a:r>
                    </a:p>
                  </a:txBody>
                  <a:tcPr marL="0" marR="0" marT="0"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212400">
                <a:tc>
                  <a:txBody>
                    <a:bodyPr/>
                    <a:lstStyle/>
                    <a:p>
                      <a:pPr algn="l" rtl="0" fontAlgn="base"/>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Adjusted HR </a:t>
                      </a:r>
                      <a:b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lang="en-GB" sz="700" b="1" i="0" u="none" strike="noStrike">
                          <a:solidFill>
                            <a:schemeClr val="tx1"/>
                          </a:solidFill>
                          <a:effectLst/>
                          <a:latin typeface="Arial" panose="020B0604020202020204" pitchFamily="34" charset="0"/>
                          <a:ea typeface="Helvetica Neue" panose="02000503000000020004" pitchFamily="2" charset="0"/>
                          <a:cs typeface="Arial" panose="020B0604020202020204" pitchFamily="34" charset="0"/>
                        </a:rPr>
                        <a:t>(90% CI)</a:t>
                      </a:r>
                      <a:r>
                        <a:rPr lang="en-GB" sz="700" b="1" i="0" u="none" strike="noStrike" baseline="30000">
                          <a:solidFill>
                            <a:schemeClr val="tx1"/>
                          </a:solidFill>
                          <a:effectLst/>
                          <a:latin typeface="Arial" panose="020B0604020202020204" pitchFamily="34" charset="0"/>
                          <a:ea typeface="Helvetica Neue" panose="02000503000000020004" pitchFamily="2" charset="0"/>
                          <a:cs typeface="Arial" panose="020B0604020202020204" pitchFamily="34" charset="0"/>
                        </a:rPr>
                        <a:t>a</a:t>
                      </a:r>
                      <a:r>
                        <a:rPr lang="en-GB" sz="7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36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0.53 </a:t>
                      </a:r>
                      <a:br>
                        <a:rPr kumimoji="0" lang="en-US"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br>
                      <a:r>
                        <a:rPr kumimoji="0" lang="en-US"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(0.35-0.79)</a:t>
                      </a: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0.58</a:t>
                      </a:r>
                      <a:br>
                        <a:rPr kumimoji="0" lang="en-US"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(0.39-0.86)</a:t>
                      </a:r>
                      <a:endPar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a:t>
                      </a:r>
                    </a:p>
                  </a:txBody>
                  <a:tcPr marL="0" marR="0" marT="0" marB="0" anchor="ctr" horzOverflow="overflow">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7" name="TextBox 6">
            <a:extLst>
              <a:ext uri="{FF2B5EF4-FFF2-40B4-BE49-F238E27FC236}">
                <a16:creationId xmlns:a16="http://schemas.microsoft.com/office/drawing/2014/main" id="{7B576CDD-8104-AC24-8623-F9CAD4D2BF67}"/>
              </a:ext>
            </a:extLst>
          </p:cNvPr>
          <p:cNvSpPr txBox="1"/>
          <p:nvPr/>
        </p:nvSpPr>
        <p:spPr>
          <a:xfrm>
            <a:off x="403880" y="3657787"/>
            <a:ext cx="3769850" cy="730969"/>
          </a:xfrm>
          <a:prstGeom prst="rect">
            <a:avLst/>
          </a:prstGeom>
          <a:noFill/>
        </p:spPr>
        <p:txBody>
          <a:bodyPr wrap="square" lIns="0" tIns="0" rIns="0" bIns="0">
            <a:spAutoFit/>
          </a:bodyPr>
          <a:lstStyle/>
          <a:p>
            <a:pPr marL="0" indent="0" algn="l" rtl="0" fontAlgn="base">
              <a:spcBef>
                <a:spcPts val="0"/>
              </a:spcBef>
              <a:spcAft>
                <a:spcPts val="300"/>
              </a:spcAft>
              <a:buNone/>
            </a:pPr>
            <a:r>
              <a:rPr lang="en-US" sz="800" b="1" i="0" u="none" strike="noStrike" dirty="0">
                <a:solidFill>
                  <a:srgbClr val="830050"/>
                </a:solidFill>
                <a:effectLst/>
                <a:latin typeface="Arial" panose="020B0604020202020204" pitchFamily="34" charset="0"/>
                <a:cs typeface="Arial" panose="020B0604020202020204" pitchFamily="34" charset="0"/>
              </a:rPr>
              <a:t>In the sub-population of patients with detectable </a:t>
            </a:r>
            <a:r>
              <a:rPr lang="en-US" sz="800" b="1" i="1" u="none" strike="noStrike" dirty="0">
                <a:solidFill>
                  <a:srgbClr val="830050"/>
                </a:solidFill>
                <a:effectLst/>
                <a:latin typeface="Arial" panose="020B0604020202020204" pitchFamily="34" charset="0"/>
                <a:cs typeface="Arial" panose="020B0604020202020204" pitchFamily="34" charset="0"/>
              </a:rPr>
              <a:t>ESR1</a:t>
            </a:r>
            <a:r>
              <a:rPr lang="en-US" sz="800" b="1" i="0" u="none" strike="noStrike" dirty="0">
                <a:solidFill>
                  <a:srgbClr val="830050"/>
                </a:solidFill>
                <a:effectLst/>
                <a:latin typeface="Arial" panose="020B0604020202020204" pitchFamily="34" charset="0"/>
                <a:cs typeface="Arial" panose="020B0604020202020204" pitchFamily="34" charset="0"/>
              </a:rPr>
              <a:t>m at baseline, </a:t>
            </a:r>
            <a:br>
              <a:rPr lang="en-US" sz="800" b="1" i="0" u="none" strike="noStrike" dirty="0">
                <a:solidFill>
                  <a:srgbClr val="830050"/>
                </a:solidFill>
                <a:effectLst/>
                <a:latin typeface="Arial" panose="020B0604020202020204" pitchFamily="34" charset="0"/>
                <a:cs typeface="Arial" panose="020B0604020202020204" pitchFamily="34" charset="0"/>
              </a:rPr>
            </a:br>
            <a:r>
              <a:rPr lang="en-US" sz="800" b="1" i="0" u="none" strike="noStrike" dirty="0" err="1">
                <a:solidFill>
                  <a:srgbClr val="830050"/>
                </a:solidFill>
                <a:effectLst/>
                <a:latin typeface="Arial" panose="020B0604020202020204" pitchFamily="34" charset="0"/>
                <a:cs typeface="Arial" panose="020B0604020202020204" pitchFamily="34" charset="0"/>
              </a:rPr>
              <a:t>camizestrant</a:t>
            </a:r>
            <a:r>
              <a:rPr lang="en-US" sz="800" b="1" i="0" u="none" strike="noStrike" dirty="0">
                <a:solidFill>
                  <a:srgbClr val="830050"/>
                </a:solidFill>
                <a:effectLst/>
                <a:latin typeface="Arial" panose="020B0604020202020204" pitchFamily="34" charset="0"/>
                <a:cs typeface="Arial" panose="020B0604020202020204" pitchFamily="34" charset="0"/>
              </a:rPr>
              <a:t> at both doses produces a clinically meaningful improvement </a:t>
            </a:r>
            <a:br>
              <a:rPr lang="en-US" sz="800" b="1" i="0" u="none" strike="noStrike" dirty="0">
                <a:solidFill>
                  <a:srgbClr val="830050"/>
                </a:solidFill>
                <a:effectLst/>
                <a:latin typeface="Arial" panose="020B0604020202020204" pitchFamily="34" charset="0"/>
                <a:cs typeface="Arial" panose="020B0604020202020204" pitchFamily="34" charset="0"/>
              </a:rPr>
            </a:br>
            <a:r>
              <a:rPr lang="en-US" sz="800" b="1" i="0" u="none" strike="noStrike" dirty="0">
                <a:solidFill>
                  <a:srgbClr val="830050"/>
                </a:solidFill>
                <a:effectLst/>
                <a:latin typeface="Arial" panose="020B0604020202020204" pitchFamily="34" charset="0"/>
                <a:cs typeface="Arial" panose="020B0604020202020204" pitchFamily="34" charset="0"/>
              </a:rPr>
              <a:t>in PFS </a:t>
            </a:r>
            <a:r>
              <a:rPr lang="en-US" sz="800" b="1" dirty="0">
                <a:solidFill>
                  <a:srgbClr val="830050"/>
                </a:solidFill>
                <a:latin typeface="Arial" panose="020B0604020202020204" pitchFamily="34" charset="0"/>
                <a:cs typeface="Arial" panose="020B0604020202020204" pitchFamily="34" charset="0"/>
              </a:rPr>
              <a:t>over</a:t>
            </a:r>
            <a:r>
              <a:rPr lang="en-US" sz="800" b="1" i="0" u="none" strike="noStrike" dirty="0">
                <a:solidFill>
                  <a:srgbClr val="830050"/>
                </a:solidFill>
                <a:effectLst/>
                <a:latin typeface="Arial" panose="020B0604020202020204" pitchFamily="34" charset="0"/>
                <a:cs typeface="Arial" panose="020B0604020202020204" pitchFamily="34" charset="0"/>
              </a:rPr>
              <a:t> </a:t>
            </a:r>
            <a:r>
              <a:rPr lang="en-US" sz="800" b="1" i="0" u="none" strike="noStrike" dirty="0" err="1">
                <a:solidFill>
                  <a:srgbClr val="830050"/>
                </a:solidFill>
                <a:effectLst/>
                <a:latin typeface="Arial" panose="020B0604020202020204" pitchFamily="34" charset="0"/>
                <a:cs typeface="Arial" panose="020B0604020202020204" pitchFamily="34" charset="0"/>
              </a:rPr>
              <a:t>fulvestrant</a:t>
            </a:r>
            <a:endParaRPr lang="en-US" sz="800" b="1" i="0" u="none" strike="noStrike" dirty="0">
              <a:solidFill>
                <a:srgbClr val="830050"/>
              </a:solidFill>
              <a:effectLst/>
              <a:latin typeface="Arial" panose="020B0604020202020204" pitchFamily="34" charset="0"/>
              <a:cs typeface="Arial" panose="020B0604020202020204" pitchFamily="34" charset="0"/>
            </a:endParaRPr>
          </a:p>
          <a:p>
            <a:pPr marL="171450" indent="-171450" defTabSz="914377">
              <a:spcBef>
                <a:spcPts val="0"/>
              </a:spcBef>
              <a:spcAft>
                <a:spcPts val="600"/>
              </a:spcAft>
              <a:buClr>
                <a:schemeClr val="accent3"/>
              </a:buClr>
              <a:buFont typeface="Wingdings" pitchFamily="2" charset="2"/>
              <a:buChar char="§"/>
            </a:pPr>
            <a:r>
              <a:rPr lang="en-US" sz="700" b="1" i="1" u="none" strike="noStrike" dirty="0">
                <a:effectLst/>
                <a:latin typeface="Arial" panose="020B0604020202020204" pitchFamily="34" charset="0"/>
                <a:cs typeface="Arial" panose="020B0604020202020204" pitchFamily="34" charset="0"/>
              </a:rPr>
              <a:t>ESR1</a:t>
            </a:r>
            <a:r>
              <a:rPr lang="en-US" sz="700" b="1" i="0" u="none" strike="noStrike" dirty="0">
                <a:effectLst/>
                <a:latin typeface="Arial" panose="020B0604020202020204" pitchFamily="34" charset="0"/>
                <a:cs typeface="Arial" panose="020B0604020202020204" pitchFamily="34" charset="0"/>
              </a:rPr>
              <a:t>m not detectable: </a:t>
            </a:r>
            <a:r>
              <a:rPr lang="en-US" sz="700" dirty="0" err="1">
                <a:latin typeface="Arial" panose="020B0604020202020204" pitchFamily="34" charset="0"/>
                <a:cs typeface="Arial" panose="020B0604020202020204" pitchFamily="34" charset="0"/>
              </a:rPr>
              <a:t>mPFS</a:t>
            </a:r>
            <a:r>
              <a:rPr lang="en-US" sz="700" b="0" i="0" u="none" strike="noStrike" dirty="0">
                <a:effectLst/>
                <a:latin typeface="Arial" panose="020B0604020202020204" pitchFamily="34" charset="0"/>
                <a:cs typeface="Arial" panose="020B0604020202020204" pitchFamily="34" charset="0"/>
              </a:rPr>
              <a:t> was 7.2 (90% CI: 3.7–10.9) and 5.8 (3.8–14.9) months with </a:t>
            </a:r>
            <a:r>
              <a:rPr lang="en-US" sz="700" b="0" i="0" u="none" strike="noStrike" dirty="0" err="1">
                <a:effectLst/>
                <a:latin typeface="Arial" panose="020B0604020202020204" pitchFamily="34" charset="0"/>
                <a:cs typeface="Arial" panose="020B0604020202020204" pitchFamily="34" charset="0"/>
              </a:rPr>
              <a:t>camizestrant</a:t>
            </a:r>
            <a:r>
              <a:rPr lang="en-US" sz="700" b="0" i="0" u="none" strike="noStrike" dirty="0">
                <a:effectLst/>
                <a:latin typeface="Arial" panose="020B0604020202020204" pitchFamily="34" charset="0"/>
                <a:cs typeface="Arial" panose="020B0604020202020204" pitchFamily="34" charset="0"/>
              </a:rPr>
              <a:t> 75 and 150 mg, and 7.2 (2.0–10.7) months with </a:t>
            </a:r>
            <a:r>
              <a:rPr lang="en-US" sz="700" b="0" i="0" u="none" strike="noStrike" dirty="0" err="1">
                <a:effectLst/>
                <a:latin typeface="Arial" panose="020B0604020202020204" pitchFamily="34" charset="0"/>
                <a:cs typeface="Arial" panose="020B0604020202020204" pitchFamily="34" charset="0"/>
              </a:rPr>
              <a:t>fulvestrant</a:t>
            </a:r>
            <a:r>
              <a:rPr lang="en-US" sz="700" b="0" i="0" u="none" strike="noStrike" dirty="0">
                <a:effectLst/>
                <a:latin typeface="Arial" panose="020B0604020202020204" pitchFamily="34" charset="0"/>
                <a:cs typeface="Arial" panose="020B0604020202020204" pitchFamily="34" charset="0"/>
              </a:rPr>
              <a:t> </a:t>
            </a:r>
            <a:br>
              <a:rPr lang="en-US" sz="700" dirty="0">
                <a:latin typeface="Arial" panose="020B0604020202020204" pitchFamily="34" charset="0"/>
                <a:cs typeface="Arial" panose="020B0604020202020204" pitchFamily="34" charset="0"/>
              </a:rPr>
            </a:br>
            <a:r>
              <a:rPr lang="en-US" sz="700" b="0" i="0" u="none" strike="noStrike" dirty="0">
                <a:effectLst/>
                <a:latin typeface="Arial" panose="020B0604020202020204" pitchFamily="34" charset="0"/>
                <a:cs typeface="Arial" panose="020B0604020202020204" pitchFamily="34" charset="0"/>
              </a:rPr>
              <a:t>(</a:t>
            </a:r>
            <a:r>
              <a:rPr lang="en-US" sz="700" b="0" i="0" u="none" strike="noStrike" dirty="0" err="1">
                <a:effectLst/>
                <a:latin typeface="Arial" panose="020B0604020202020204" pitchFamily="34" charset="0"/>
                <a:cs typeface="Arial" panose="020B0604020202020204" pitchFamily="34" charset="0"/>
              </a:rPr>
              <a:t>HR</a:t>
            </a:r>
            <a:r>
              <a:rPr lang="en-US" sz="700" b="0" i="0" u="none" strike="noStrike" baseline="30000" dirty="0" err="1">
                <a:effectLst/>
                <a:latin typeface="Arial" panose="020B0604020202020204" pitchFamily="34" charset="0"/>
                <a:cs typeface="Arial" panose="020B0604020202020204" pitchFamily="34" charset="0"/>
              </a:rPr>
              <a:t>a</a:t>
            </a:r>
            <a:r>
              <a:rPr lang="en-US" sz="700" b="0" i="0" u="none" strike="noStrike" dirty="0">
                <a:effectLst/>
                <a:latin typeface="Arial" panose="020B0604020202020204" pitchFamily="34" charset="0"/>
                <a:cs typeface="Arial" panose="020B0604020202020204" pitchFamily="34" charset="0"/>
              </a:rPr>
              <a:t> [90% CI]: 0.78 [0.50–1.22] for 75 mg and 0.76 [0.48–1.20)] for 150 mg)</a:t>
            </a:r>
            <a:endParaRPr lang="en-GB" sz="70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extBox 10">
            <a:extLst>
              <a:ext uri="{FF2B5EF4-FFF2-40B4-BE49-F238E27FC236}">
                <a16:creationId xmlns:a16="http://schemas.microsoft.com/office/drawing/2014/main" id="{2D5ED0F8-BD4F-ED7F-17E7-6EC0488DFB24}"/>
              </a:ext>
            </a:extLst>
          </p:cNvPr>
          <p:cNvSpPr txBox="1"/>
          <p:nvPr/>
        </p:nvSpPr>
        <p:spPr>
          <a:xfrm>
            <a:off x="487460" y="1153142"/>
            <a:ext cx="220025"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12" name="TextBox 11">
            <a:extLst>
              <a:ext uri="{FF2B5EF4-FFF2-40B4-BE49-F238E27FC236}">
                <a16:creationId xmlns:a16="http://schemas.microsoft.com/office/drawing/2014/main" id="{9E2A78D3-E8EA-D822-47A6-A88A792C8B57}"/>
              </a:ext>
            </a:extLst>
          </p:cNvPr>
          <p:cNvSpPr txBox="1"/>
          <p:nvPr/>
        </p:nvSpPr>
        <p:spPr>
          <a:xfrm>
            <a:off x="462128" y="1487745"/>
            <a:ext cx="24535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32" name="TextBox 31">
            <a:extLst>
              <a:ext uri="{FF2B5EF4-FFF2-40B4-BE49-F238E27FC236}">
                <a16:creationId xmlns:a16="http://schemas.microsoft.com/office/drawing/2014/main" id="{075BFE43-19AB-5D30-602A-E0E0D63F47AD}"/>
              </a:ext>
            </a:extLst>
          </p:cNvPr>
          <p:cNvSpPr txBox="1"/>
          <p:nvPr/>
        </p:nvSpPr>
        <p:spPr>
          <a:xfrm>
            <a:off x="455198" y="1811002"/>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0.6</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34" name="TextBox 33">
            <a:extLst>
              <a:ext uri="{FF2B5EF4-FFF2-40B4-BE49-F238E27FC236}">
                <a16:creationId xmlns:a16="http://schemas.microsoft.com/office/drawing/2014/main" id="{9A2602CF-3222-896E-748E-F9EDFF9E41FA}"/>
              </a:ext>
            </a:extLst>
          </p:cNvPr>
          <p:cNvSpPr txBox="1"/>
          <p:nvPr/>
        </p:nvSpPr>
        <p:spPr>
          <a:xfrm>
            <a:off x="455198" y="2135139"/>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39" name="TextBox 38">
            <a:extLst>
              <a:ext uri="{FF2B5EF4-FFF2-40B4-BE49-F238E27FC236}">
                <a16:creationId xmlns:a16="http://schemas.microsoft.com/office/drawing/2014/main" id="{3B1F4D05-32DE-B878-0077-7FE2DC617BE9}"/>
              </a:ext>
            </a:extLst>
          </p:cNvPr>
          <p:cNvSpPr txBox="1"/>
          <p:nvPr/>
        </p:nvSpPr>
        <p:spPr>
          <a:xfrm>
            <a:off x="455198" y="2481579"/>
            <a:ext cx="252288" cy="76626"/>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0" name="TextBox 39">
            <a:extLst>
              <a:ext uri="{FF2B5EF4-FFF2-40B4-BE49-F238E27FC236}">
                <a16:creationId xmlns:a16="http://schemas.microsoft.com/office/drawing/2014/main" id="{D16D53F1-FAB0-A83A-0579-85D74C207BCC}"/>
              </a:ext>
            </a:extLst>
          </p:cNvPr>
          <p:cNvSpPr txBox="1"/>
          <p:nvPr/>
        </p:nvSpPr>
        <p:spPr>
          <a:xfrm>
            <a:off x="472148" y="2788709"/>
            <a:ext cx="23533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0.0</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1" name="TextBox 40">
            <a:extLst>
              <a:ext uri="{FF2B5EF4-FFF2-40B4-BE49-F238E27FC236}">
                <a16:creationId xmlns:a16="http://schemas.microsoft.com/office/drawing/2014/main" id="{73DA171A-DE75-3876-72B1-4DED5BCB5D5C}"/>
              </a:ext>
            </a:extLst>
          </p:cNvPr>
          <p:cNvSpPr txBox="1"/>
          <p:nvPr/>
        </p:nvSpPr>
        <p:spPr>
          <a:xfrm rot="16200000">
            <a:off x="-341254" y="1849000"/>
            <a:ext cx="1503510" cy="127760"/>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Probability of PFS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42" name="TextBox 41">
            <a:extLst>
              <a:ext uri="{FF2B5EF4-FFF2-40B4-BE49-F238E27FC236}">
                <a16:creationId xmlns:a16="http://schemas.microsoft.com/office/drawing/2014/main" id="{7224132F-6DD1-8CF7-5852-7FDD2E0FA3BE}"/>
              </a:ext>
            </a:extLst>
          </p:cNvPr>
          <p:cNvSpPr txBox="1"/>
          <p:nvPr/>
        </p:nvSpPr>
        <p:spPr>
          <a:xfrm>
            <a:off x="2018522" y="3065780"/>
            <a:ext cx="1253472" cy="161759"/>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Time (months)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43" name="TextBox 42">
            <a:extLst>
              <a:ext uri="{FF2B5EF4-FFF2-40B4-BE49-F238E27FC236}">
                <a16:creationId xmlns:a16="http://schemas.microsoft.com/office/drawing/2014/main" id="{AEFC3D95-79B0-753F-8D16-46DE7594B369}"/>
              </a:ext>
            </a:extLst>
          </p:cNvPr>
          <p:cNvSpPr txBox="1"/>
          <p:nvPr/>
        </p:nvSpPr>
        <p:spPr>
          <a:xfrm>
            <a:off x="637338"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44" name="TextBox 43">
            <a:extLst>
              <a:ext uri="{FF2B5EF4-FFF2-40B4-BE49-F238E27FC236}">
                <a16:creationId xmlns:a16="http://schemas.microsoft.com/office/drawing/2014/main" id="{1F6B96EA-0DC9-975D-5E06-B73FA921485F}"/>
              </a:ext>
            </a:extLst>
          </p:cNvPr>
          <p:cNvSpPr txBox="1"/>
          <p:nvPr/>
        </p:nvSpPr>
        <p:spPr>
          <a:xfrm>
            <a:off x="1044336"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3</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5" name="TextBox 44">
            <a:extLst>
              <a:ext uri="{FF2B5EF4-FFF2-40B4-BE49-F238E27FC236}">
                <a16:creationId xmlns:a16="http://schemas.microsoft.com/office/drawing/2014/main" id="{E0F42EB4-5443-0A72-5A74-03A437A21914}"/>
              </a:ext>
            </a:extLst>
          </p:cNvPr>
          <p:cNvSpPr txBox="1"/>
          <p:nvPr/>
        </p:nvSpPr>
        <p:spPr>
          <a:xfrm>
            <a:off x="1442456"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6</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6" name="TextBox 45">
            <a:extLst>
              <a:ext uri="{FF2B5EF4-FFF2-40B4-BE49-F238E27FC236}">
                <a16:creationId xmlns:a16="http://schemas.microsoft.com/office/drawing/2014/main" id="{68576F63-7BB1-AAB1-0D29-0DCB590275DB}"/>
              </a:ext>
            </a:extLst>
          </p:cNvPr>
          <p:cNvSpPr txBox="1"/>
          <p:nvPr/>
        </p:nvSpPr>
        <p:spPr>
          <a:xfrm>
            <a:off x="1845019" y="2940643"/>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9</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7" name="TextBox 46">
            <a:extLst>
              <a:ext uri="{FF2B5EF4-FFF2-40B4-BE49-F238E27FC236}">
                <a16:creationId xmlns:a16="http://schemas.microsoft.com/office/drawing/2014/main" id="{C54DE46D-C634-5F6F-BB95-260C22D7B3A3}"/>
              </a:ext>
            </a:extLst>
          </p:cNvPr>
          <p:cNvSpPr txBox="1"/>
          <p:nvPr/>
        </p:nvSpPr>
        <p:spPr>
          <a:xfrm>
            <a:off x="2248227"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8" name="TextBox 47">
            <a:extLst>
              <a:ext uri="{FF2B5EF4-FFF2-40B4-BE49-F238E27FC236}">
                <a16:creationId xmlns:a16="http://schemas.microsoft.com/office/drawing/2014/main" id="{E90CFF8C-6179-952E-177E-A3194F12D330}"/>
              </a:ext>
            </a:extLst>
          </p:cNvPr>
          <p:cNvSpPr txBox="1"/>
          <p:nvPr/>
        </p:nvSpPr>
        <p:spPr>
          <a:xfrm>
            <a:off x="2650565"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15</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49" name="TextBox 48">
            <a:extLst>
              <a:ext uri="{FF2B5EF4-FFF2-40B4-BE49-F238E27FC236}">
                <a16:creationId xmlns:a16="http://schemas.microsoft.com/office/drawing/2014/main" id="{355F7A29-C16B-E40D-C8A8-45CC7E71F212}"/>
              </a:ext>
            </a:extLst>
          </p:cNvPr>
          <p:cNvSpPr txBox="1"/>
          <p:nvPr/>
        </p:nvSpPr>
        <p:spPr>
          <a:xfrm>
            <a:off x="3051986"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68" name="TextBox 67">
            <a:extLst>
              <a:ext uri="{FF2B5EF4-FFF2-40B4-BE49-F238E27FC236}">
                <a16:creationId xmlns:a16="http://schemas.microsoft.com/office/drawing/2014/main" id="{0BE0E94D-A484-D524-4CE4-18E6AA0FE3E0}"/>
              </a:ext>
            </a:extLst>
          </p:cNvPr>
          <p:cNvSpPr txBox="1"/>
          <p:nvPr/>
        </p:nvSpPr>
        <p:spPr>
          <a:xfrm>
            <a:off x="3454992"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21</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69" name="TextBox 68">
            <a:extLst>
              <a:ext uri="{FF2B5EF4-FFF2-40B4-BE49-F238E27FC236}">
                <a16:creationId xmlns:a16="http://schemas.microsoft.com/office/drawing/2014/main" id="{48DAEE0B-D677-A551-281E-88EF190FE0AE}"/>
              </a:ext>
            </a:extLst>
          </p:cNvPr>
          <p:cNvSpPr txBox="1"/>
          <p:nvPr/>
        </p:nvSpPr>
        <p:spPr>
          <a:xfrm>
            <a:off x="3860430"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70" name="TextBox 69">
            <a:extLst>
              <a:ext uri="{FF2B5EF4-FFF2-40B4-BE49-F238E27FC236}">
                <a16:creationId xmlns:a16="http://schemas.microsoft.com/office/drawing/2014/main" id="{62B3DF2E-8176-EEC6-1D0B-0FDEF8DEAFAE}"/>
              </a:ext>
            </a:extLst>
          </p:cNvPr>
          <p:cNvSpPr txBox="1"/>
          <p:nvPr/>
        </p:nvSpPr>
        <p:spPr>
          <a:xfrm>
            <a:off x="4262312" y="2940643"/>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27</a:t>
            </a:r>
            <a:endParaRPr lang="en-GB" sz="120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71" name="Table 11">
            <a:extLst>
              <a:ext uri="{FF2B5EF4-FFF2-40B4-BE49-F238E27FC236}">
                <a16:creationId xmlns:a16="http://schemas.microsoft.com/office/drawing/2014/main" id="{E3DA3809-8175-32FE-1CD7-66175C7EFC49}"/>
              </a:ext>
            </a:extLst>
          </p:cNvPr>
          <p:cNvGraphicFramePr>
            <a:graphicFrameLocks noGrp="1"/>
          </p:cNvGraphicFramePr>
          <p:nvPr>
            <p:extLst>
              <p:ext uri="{D42A27DB-BD31-4B8C-83A1-F6EECF244321}">
                <p14:modId xmlns:p14="http://schemas.microsoft.com/office/powerpoint/2010/main" val="849095675"/>
              </p:ext>
            </p:extLst>
          </p:nvPr>
        </p:nvGraphicFramePr>
        <p:xfrm>
          <a:off x="237744" y="3225624"/>
          <a:ext cx="4345200" cy="372639"/>
        </p:xfrm>
        <a:graphic>
          <a:graphicData uri="http://schemas.openxmlformats.org/drawingml/2006/table">
            <a:tbl>
              <a:tblPr firstRow="1" bandRow="1">
                <a:tableStyleId>{C083E6E3-FA7D-4D7B-A595-EF9225AFEA82}</a:tableStyleId>
              </a:tblPr>
              <a:tblGrid>
                <a:gridCol w="324444">
                  <a:extLst>
                    <a:ext uri="{9D8B030D-6E8A-4147-A177-3AD203B41FA5}">
                      <a16:colId xmlns:a16="http://schemas.microsoft.com/office/drawing/2014/main" val="2952613261"/>
                    </a:ext>
                  </a:extLst>
                </a:gridCol>
                <a:gridCol w="473337">
                  <a:extLst>
                    <a:ext uri="{9D8B030D-6E8A-4147-A177-3AD203B41FA5}">
                      <a16:colId xmlns:a16="http://schemas.microsoft.com/office/drawing/2014/main" val="2438513501"/>
                    </a:ext>
                  </a:extLst>
                </a:gridCol>
                <a:gridCol w="362164">
                  <a:extLst>
                    <a:ext uri="{9D8B030D-6E8A-4147-A177-3AD203B41FA5}">
                      <a16:colId xmlns:a16="http://schemas.microsoft.com/office/drawing/2014/main" val="2178175948"/>
                    </a:ext>
                  </a:extLst>
                </a:gridCol>
                <a:gridCol w="400973">
                  <a:extLst>
                    <a:ext uri="{9D8B030D-6E8A-4147-A177-3AD203B41FA5}">
                      <a16:colId xmlns:a16="http://schemas.microsoft.com/office/drawing/2014/main" val="1506157191"/>
                    </a:ext>
                  </a:extLst>
                </a:gridCol>
                <a:gridCol w="383018">
                  <a:extLst>
                    <a:ext uri="{9D8B030D-6E8A-4147-A177-3AD203B41FA5}">
                      <a16:colId xmlns:a16="http://schemas.microsoft.com/office/drawing/2014/main" val="1987345410"/>
                    </a:ext>
                  </a:extLst>
                </a:gridCol>
                <a:gridCol w="466803">
                  <a:extLst>
                    <a:ext uri="{9D8B030D-6E8A-4147-A177-3AD203B41FA5}">
                      <a16:colId xmlns:a16="http://schemas.microsoft.com/office/drawing/2014/main" val="3875228618"/>
                    </a:ext>
                  </a:extLst>
                </a:gridCol>
                <a:gridCol w="335142">
                  <a:extLst>
                    <a:ext uri="{9D8B030D-6E8A-4147-A177-3AD203B41FA5}">
                      <a16:colId xmlns:a16="http://schemas.microsoft.com/office/drawing/2014/main" val="1077335546"/>
                    </a:ext>
                  </a:extLst>
                </a:gridCol>
                <a:gridCol w="480517">
                  <a:extLst>
                    <a:ext uri="{9D8B030D-6E8A-4147-A177-3AD203B41FA5}">
                      <a16:colId xmlns:a16="http://schemas.microsoft.com/office/drawing/2014/main" val="4243904066"/>
                    </a:ext>
                  </a:extLst>
                </a:gridCol>
                <a:gridCol w="297489">
                  <a:extLst>
                    <a:ext uri="{9D8B030D-6E8A-4147-A177-3AD203B41FA5}">
                      <a16:colId xmlns:a16="http://schemas.microsoft.com/office/drawing/2014/main" val="4198065990"/>
                    </a:ext>
                  </a:extLst>
                </a:gridCol>
                <a:gridCol w="460819">
                  <a:extLst>
                    <a:ext uri="{9D8B030D-6E8A-4147-A177-3AD203B41FA5}">
                      <a16:colId xmlns:a16="http://schemas.microsoft.com/office/drawing/2014/main" val="1209534188"/>
                    </a:ext>
                  </a:extLst>
                </a:gridCol>
                <a:gridCol w="360494">
                  <a:extLst>
                    <a:ext uri="{9D8B030D-6E8A-4147-A177-3AD203B41FA5}">
                      <a16:colId xmlns:a16="http://schemas.microsoft.com/office/drawing/2014/main" val="1599409842"/>
                    </a:ext>
                  </a:extLst>
                </a:gridCol>
              </a:tblGrid>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75</a:t>
                      </a: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150</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24213">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F</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89" name="TextBox 88">
            <a:extLst>
              <a:ext uri="{FF2B5EF4-FFF2-40B4-BE49-F238E27FC236}">
                <a16:creationId xmlns:a16="http://schemas.microsoft.com/office/drawing/2014/main" id="{90C42DD7-61FC-F037-47B3-4B8069206B51}"/>
              </a:ext>
            </a:extLst>
          </p:cNvPr>
          <p:cNvSpPr txBox="1"/>
          <p:nvPr/>
        </p:nvSpPr>
        <p:spPr>
          <a:xfrm>
            <a:off x="6401384" y="3065780"/>
            <a:ext cx="1253472" cy="161759"/>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Time (months)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101" name="Table 11">
            <a:extLst>
              <a:ext uri="{FF2B5EF4-FFF2-40B4-BE49-F238E27FC236}">
                <a16:creationId xmlns:a16="http://schemas.microsoft.com/office/drawing/2014/main" id="{82D6B03D-F018-FB2D-1F7B-45DA906CC3BE}"/>
              </a:ext>
            </a:extLst>
          </p:cNvPr>
          <p:cNvGraphicFramePr>
            <a:graphicFrameLocks noGrp="1"/>
          </p:cNvGraphicFramePr>
          <p:nvPr>
            <p:extLst>
              <p:ext uri="{D42A27DB-BD31-4B8C-83A1-F6EECF244321}">
                <p14:modId xmlns:p14="http://schemas.microsoft.com/office/powerpoint/2010/main" val="1728878038"/>
              </p:ext>
            </p:extLst>
          </p:nvPr>
        </p:nvGraphicFramePr>
        <p:xfrm>
          <a:off x="4622286" y="3223180"/>
          <a:ext cx="4312491" cy="367200"/>
        </p:xfrm>
        <a:graphic>
          <a:graphicData uri="http://schemas.openxmlformats.org/drawingml/2006/table">
            <a:tbl>
              <a:tblPr firstRow="1" bandRow="1">
                <a:tableStyleId>{C083E6E3-FA7D-4D7B-A595-EF9225AFEA82}</a:tableStyleId>
              </a:tblPr>
              <a:tblGrid>
                <a:gridCol w="326721">
                  <a:extLst>
                    <a:ext uri="{9D8B030D-6E8A-4147-A177-3AD203B41FA5}">
                      <a16:colId xmlns:a16="http://schemas.microsoft.com/office/drawing/2014/main" val="2952613261"/>
                    </a:ext>
                  </a:extLst>
                </a:gridCol>
                <a:gridCol w="449315">
                  <a:extLst>
                    <a:ext uri="{9D8B030D-6E8A-4147-A177-3AD203B41FA5}">
                      <a16:colId xmlns:a16="http://schemas.microsoft.com/office/drawing/2014/main" val="2438513501"/>
                    </a:ext>
                  </a:extLst>
                </a:gridCol>
                <a:gridCol w="366963">
                  <a:extLst>
                    <a:ext uri="{9D8B030D-6E8A-4147-A177-3AD203B41FA5}">
                      <a16:colId xmlns:a16="http://schemas.microsoft.com/office/drawing/2014/main" val="2178175948"/>
                    </a:ext>
                  </a:extLst>
                </a:gridCol>
                <a:gridCol w="418997">
                  <a:extLst>
                    <a:ext uri="{9D8B030D-6E8A-4147-A177-3AD203B41FA5}">
                      <a16:colId xmlns:a16="http://schemas.microsoft.com/office/drawing/2014/main" val="1506157191"/>
                    </a:ext>
                  </a:extLst>
                </a:gridCol>
                <a:gridCol w="382647">
                  <a:extLst>
                    <a:ext uri="{9D8B030D-6E8A-4147-A177-3AD203B41FA5}">
                      <a16:colId xmlns:a16="http://schemas.microsoft.com/office/drawing/2014/main" val="1987345410"/>
                    </a:ext>
                  </a:extLst>
                </a:gridCol>
                <a:gridCol w="466351">
                  <a:extLst>
                    <a:ext uri="{9D8B030D-6E8A-4147-A177-3AD203B41FA5}">
                      <a16:colId xmlns:a16="http://schemas.microsoft.com/office/drawing/2014/main" val="3875228618"/>
                    </a:ext>
                  </a:extLst>
                </a:gridCol>
                <a:gridCol w="334817">
                  <a:extLst>
                    <a:ext uri="{9D8B030D-6E8A-4147-A177-3AD203B41FA5}">
                      <a16:colId xmlns:a16="http://schemas.microsoft.com/office/drawing/2014/main" val="1077335546"/>
                    </a:ext>
                  </a:extLst>
                </a:gridCol>
                <a:gridCol w="496246">
                  <a:extLst>
                    <a:ext uri="{9D8B030D-6E8A-4147-A177-3AD203B41FA5}">
                      <a16:colId xmlns:a16="http://schemas.microsoft.com/office/drawing/2014/main" val="4243904066"/>
                    </a:ext>
                  </a:extLst>
                </a:gridCol>
                <a:gridCol w="271163">
                  <a:extLst>
                    <a:ext uri="{9D8B030D-6E8A-4147-A177-3AD203B41FA5}">
                      <a16:colId xmlns:a16="http://schemas.microsoft.com/office/drawing/2014/main" val="4198065990"/>
                    </a:ext>
                  </a:extLst>
                </a:gridCol>
                <a:gridCol w="539140">
                  <a:extLst>
                    <a:ext uri="{9D8B030D-6E8A-4147-A177-3AD203B41FA5}">
                      <a16:colId xmlns:a16="http://schemas.microsoft.com/office/drawing/2014/main" val="1209534188"/>
                    </a:ext>
                  </a:extLst>
                </a:gridCol>
                <a:gridCol w="260131">
                  <a:extLst>
                    <a:ext uri="{9D8B030D-6E8A-4147-A177-3AD203B41FA5}">
                      <a16:colId xmlns:a16="http://schemas.microsoft.com/office/drawing/2014/main" val="1599409842"/>
                    </a:ext>
                  </a:extLst>
                </a:gridCol>
              </a:tblGrid>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75</a:t>
                      </a: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8564"/>
                  </a:ext>
                </a:extLst>
              </a:tr>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C 150</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11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6</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GB" sz="700" b="0" i="0" u="none" strike="noStrike" cap="none"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172773"/>
                  </a:ext>
                </a:extLst>
              </a:tr>
              <a:tr h="122400">
                <a:tc>
                  <a:txBody>
                    <a:bodyPr/>
                    <a:lstStyle/>
                    <a:p>
                      <a:pPr marL="0" marR="0" lvl="0" indent="0" algn="r" defTabSz="457200" rtl="0" eaLnBrk="1" fontAlgn="auto" hangingPunct="1">
                        <a:lnSpc>
                          <a:spcPct val="100000"/>
                        </a:lnSpc>
                        <a:spcBef>
                          <a:spcPts val="0"/>
                        </a:spcBef>
                        <a:spcAft>
                          <a:spcPts val="0"/>
                        </a:spcAft>
                        <a:buFontTx/>
                        <a:buNone/>
                      </a:pPr>
                      <a:r>
                        <a:rPr kumimoji="0" lang="en-GB" sz="700" b="1"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F</a:t>
                      </a:r>
                      <a:endParaRPr kumimoji="0" lang="en-GB" sz="700" b="1" i="0" u="none" strike="noStrike" kern="1200" cap="none" spc="0" baseline="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dirty="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53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GB" sz="700" b="0" i="0" u="none" strike="noStrike" kern="1200" cap="none" spc="0" normalizeH="0" baseline="0">
                          <a:ln>
                            <a:noFill/>
                          </a:ln>
                          <a:solidFill>
                            <a:schemeClr val="tx1"/>
                          </a:solidFill>
                          <a:effectLst/>
                          <a:latin typeface="Arial" panose="020B0604020202020204" pitchFamily="34" charset="0"/>
                          <a:ea typeface="Helvetica Neue" panose="02000503000000020004" pitchFamily="2" charset="0"/>
                          <a:cs typeface="Arial" panose="020B0604020202020204" pitchFamily="34" charset="0"/>
                        </a:rPr>
                        <a:t>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12</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rPr>
                        <a:t>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Arial" panose="020B0604020202020204" pitchFamily="34" charset="0"/>
                        <a:ea typeface="Helvetica Neue" panose="02000503000000020004" pitchFamily="2" charset="0"/>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650516"/>
                  </a:ext>
                </a:extLst>
              </a:tr>
            </a:tbl>
          </a:graphicData>
        </a:graphic>
      </p:graphicFrame>
      <p:sp>
        <p:nvSpPr>
          <p:cNvPr id="102" name="TextBox 101">
            <a:extLst>
              <a:ext uri="{FF2B5EF4-FFF2-40B4-BE49-F238E27FC236}">
                <a16:creationId xmlns:a16="http://schemas.microsoft.com/office/drawing/2014/main" id="{104C9518-B57D-5503-5FFE-EDF5C9494B8A}"/>
              </a:ext>
            </a:extLst>
          </p:cNvPr>
          <p:cNvSpPr txBox="1"/>
          <p:nvPr/>
        </p:nvSpPr>
        <p:spPr>
          <a:xfrm>
            <a:off x="691189" y="793506"/>
            <a:ext cx="3720507" cy="276999"/>
          </a:xfrm>
          <a:prstGeom prst="rect">
            <a:avLst/>
          </a:prstGeom>
          <a:noFill/>
        </p:spPr>
        <p:txBody>
          <a:bodyPr wrap="square" lIns="72000">
            <a:spAutoFit/>
          </a:bodyPr>
          <a:lstStyle/>
          <a:p>
            <a:r>
              <a:rPr lang="en-GB" sz="1200" b="1" i="1" u="none" strike="noStrike" dirty="0">
                <a:solidFill>
                  <a:srgbClr val="830051"/>
                </a:solidFill>
                <a:effectLst/>
                <a:latin typeface="Arial" panose="020B0604020202020204" pitchFamily="34" charset="0"/>
                <a:ea typeface="Helvetica Neue" panose="02000503000000020004" pitchFamily="2" charset="0"/>
                <a:cs typeface="Arial" panose="020B0604020202020204" pitchFamily="34" charset="0"/>
              </a:rPr>
              <a:t>ESR1</a:t>
            </a:r>
            <a:r>
              <a:rPr lang="en-GB" sz="1200" b="1" i="0" u="none" strike="noStrike" dirty="0">
                <a:solidFill>
                  <a:srgbClr val="830051"/>
                </a:solidFill>
                <a:effectLst/>
                <a:latin typeface="Arial" panose="020B0604020202020204" pitchFamily="34" charset="0"/>
                <a:ea typeface="Helvetica Neue" panose="02000503000000020004" pitchFamily="2" charset="0"/>
                <a:cs typeface="Arial" panose="020B0604020202020204" pitchFamily="34" charset="0"/>
              </a:rPr>
              <a:t>m detectable at baseline </a:t>
            </a:r>
            <a:r>
              <a:rPr lang="en-GB" sz="1200" b="0" i="0" u="none" strike="noStrike" dirty="0">
                <a:solidFill>
                  <a:srgbClr val="000000"/>
                </a:solidFill>
                <a:effectLst/>
                <a:latin typeface="Arial" panose="020B0604020202020204" pitchFamily="34" charset="0"/>
                <a:ea typeface="Helvetica Neue" panose="02000503000000020004" pitchFamily="2" charset="0"/>
                <a:cs typeface="Arial" panose="020B0604020202020204" pitchFamily="34" charset="0"/>
              </a:rPr>
              <a:t>​</a:t>
            </a:r>
            <a:endParaRPr lang="en-US" sz="1200" dirty="0">
              <a:latin typeface="Arial" panose="020B0604020202020204" pitchFamily="34" charset="0"/>
              <a:ea typeface="Helvetica Neue" panose="02000503000000020004" pitchFamily="2" charset="0"/>
              <a:cs typeface="Arial" panose="020B0604020202020204" pitchFamily="34" charset="0"/>
            </a:endParaRPr>
          </a:p>
        </p:txBody>
      </p:sp>
      <p:sp>
        <p:nvSpPr>
          <p:cNvPr id="103" name="TextBox 102">
            <a:extLst>
              <a:ext uri="{FF2B5EF4-FFF2-40B4-BE49-F238E27FC236}">
                <a16:creationId xmlns:a16="http://schemas.microsoft.com/office/drawing/2014/main" id="{4D354E52-B8B4-669F-949E-962EDEE94310}"/>
              </a:ext>
            </a:extLst>
          </p:cNvPr>
          <p:cNvSpPr txBox="1"/>
          <p:nvPr/>
        </p:nvSpPr>
        <p:spPr>
          <a:xfrm>
            <a:off x="5074051" y="769263"/>
            <a:ext cx="3720507" cy="276999"/>
          </a:xfrm>
          <a:prstGeom prst="rect">
            <a:avLst/>
          </a:prstGeom>
          <a:noFill/>
        </p:spPr>
        <p:txBody>
          <a:bodyPr wrap="square" lIns="72000">
            <a:spAutoFit/>
          </a:bodyPr>
          <a:lstStyle/>
          <a:p>
            <a:pPr defTabSz="914377">
              <a:defRPr/>
            </a:pPr>
            <a:r>
              <a:rPr lang="en-GB" sz="1200" b="1" dirty="0">
                <a:solidFill>
                  <a:srgbClr val="830051"/>
                </a:solidFill>
                <a:latin typeface="Arial" panose="020B0604020202020204" pitchFamily="34" charset="0"/>
                <a:ea typeface="Helvetica Neue" panose="02000503000000020004" pitchFamily="2" charset="0"/>
                <a:cs typeface="Arial" panose="020B0604020202020204" pitchFamily="34" charset="0"/>
              </a:rPr>
              <a:t>Patients with evidence of ER-driven disease*</a:t>
            </a:r>
          </a:p>
        </p:txBody>
      </p:sp>
      <p:sp>
        <p:nvSpPr>
          <p:cNvPr id="104" name="TextBox 103">
            <a:extLst>
              <a:ext uri="{FF2B5EF4-FFF2-40B4-BE49-F238E27FC236}">
                <a16:creationId xmlns:a16="http://schemas.microsoft.com/office/drawing/2014/main" id="{80D65F89-EA44-6000-A14E-0B1E60918821}"/>
              </a:ext>
            </a:extLst>
          </p:cNvPr>
          <p:cNvSpPr txBox="1"/>
          <p:nvPr/>
        </p:nvSpPr>
        <p:spPr>
          <a:xfrm rot="16200000">
            <a:off x="4041608" y="1848406"/>
            <a:ext cx="1503510" cy="127760"/>
          </a:xfrm>
          <a:prstGeom prst="rect">
            <a:avLst/>
          </a:prstGeom>
          <a:noFill/>
        </p:spPr>
        <p:txBody>
          <a:bodyPr wrap="square" rtlCol="0" anchor="ctr" anchorCtr="0">
            <a:noAutofit/>
          </a:bodyPr>
          <a:lstStyle/>
          <a:p>
            <a:pPr algn="ctr">
              <a:lnSpc>
                <a:spcPct val="90000"/>
              </a:lnSpc>
              <a:spcAft>
                <a:spcPts val="600"/>
              </a:spcAft>
            </a:pPr>
            <a:r>
              <a:rPr lang="en-GB" sz="1200" b="1" baseline="30000" dirty="0">
                <a:latin typeface="Arial" panose="020B0604020202020204" pitchFamily="34" charset="0"/>
                <a:ea typeface="Helvetica Neue" panose="02000503000000020004" pitchFamily="2" charset="0"/>
                <a:cs typeface="Arial" panose="020B0604020202020204" pitchFamily="34" charset="0"/>
              </a:rPr>
              <a:t>Probability of PFS</a:t>
            </a:r>
            <a:endParaRPr lang="en-GB" sz="1200" b="1" dirty="0">
              <a:latin typeface="Arial" panose="020B0604020202020204" pitchFamily="34" charset="0"/>
              <a:ea typeface="Helvetica Neue" panose="02000503000000020004" pitchFamily="2" charset="0"/>
              <a:cs typeface="Arial" panose="020B0604020202020204" pitchFamily="34" charset="0"/>
            </a:endParaRPr>
          </a:p>
        </p:txBody>
      </p:sp>
      <p:sp>
        <p:nvSpPr>
          <p:cNvPr id="105" name="TextBox 104">
            <a:extLst>
              <a:ext uri="{FF2B5EF4-FFF2-40B4-BE49-F238E27FC236}">
                <a16:creationId xmlns:a16="http://schemas.microsoft.com/office/drawing/2014/main" id="{FE05AE92-230F-662F-9E3C-61237899DBBE}"/>
              </a:ext>
            </a:extLst>
          </p:cNvPr>
          <p:cNvSpPr txBox="1"/>
          <p:nvPr/>
        </p:nvSpPr>
        <p:spPr>
          <a:xfrm>
            <a:off x="5028083"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06" name="TextBox 105">
            <a:extLst>
              <a:ext uri="{FF2B5EF4-FFF2-40B4-BE49-F238E27FC236}">
                <a16:creationId xmlns:a16="http://schemas.microsoft.com/office/drawing/2014/main" id="{1F582169-F042-0EBA-ADBB-09E2AC2C0FFC}"/>
              </a:ext>
            </a:extLst>
          </p:cNvPr>
          <p:cNvSpPr txBox="1"/>
          <p:nvPr/>
        </p:nvSpPr>
        <p:spPr>
          <a:xfrm>
            <a:off x="5427198"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3</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07" name="TextBox 106">
            <a:extLst>
              <a:ext uri="{FF2B5EF4-FFF2-40B4-BE49-F238E27FC236}">
                <a16:creationId xmlns:a16="http://schemas.microsoft.com/office/drawing/2014/main" id="{E90A12E7-7008-B7F1-D392-460DA700B913}"/>
              </a:ext>
            </a:extLst>
          </p:cNvPr>
          <p:cNvSpPr txBox="1"/>
          <p:nvPr/>
        </p:nvSpPr>
        <p:spPr>
          <a:xfrm>
            <a:off x="5825318"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6</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08" name="TextBox 107">
            <a:extLst>
              <a:ext uri="{FF2B5EF4-FFF2-40B4-BE49-F238E27FC236}">
                <a16:creationId xmlns:a16="http://schemas.microsoft.com/office/drawing/2014/main" id="{EF7E5937-D206-3006-95F0-EE28BB3FE5B6}"/>
              </a:ext>
            </a:extLst>
          </p:cNvPr>
          <p:cNvSpPr txBox="1"/>
          <p:nvPr/>
        </p:nvSpPr>
        <p:spPr>
          <a:xfrm>
            <a:off x="6227881" y="2940049"/>
            <a:ext cx="313299" cy="105772"/>
          </a:xfrm>
          <a:prstGeom prst="rect">
            <a:avLst/>
          </a:prstGeom>
          <a:noFill/>
        </p:spPr>
        <p:txBody>
          <a:bodyPr wrap="square"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9</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09" name="TextBox 108">
            <a:extLst>
              <a:ext uri="{FF2B5EF4-FFF2-40B4-BE49-F238E27FC236}">
                <a16:creationId xmlns:a16="http://schemas.microsoft.com/office/drawing/2014/main" id="{DAB79F39-03E2-8633-CD95-3B4AED51B580}"/>
              </a:ext>
            </a:extLst>
          </p:cNvPr>
          <p:cNvSpPr txBox="1"/>
          <p:nvPr/>
        </p:nvSpPr>
        <p:spPr>
          <a:xfrm>
            <a:off x="6631089"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10" name="TextBox 109">
            <a:extLst>
              <a:ext uri="{FF2B5EF4-FFF2-40B4-BE49-F238E27FC236}">
                <a16:creationId xmlns:a16="http://schemas.microsoft.com/office/drawing/2014/main" id="{26F34FB3-4B19-8504-F17C-39B7880A08D7}"/>
              </a:ext>
            </a:extLst>
          </p:cNvPr>
          <p:cNvSpPr txBox="1"/>
          <p:nvPr/>
        </p:nvSpPr>
        <p:spPr>
          <a:xfrm>
            <a:off x="7033427"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15</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11" name="TextBox 110">
            <a:extLst>
              <a:ext uri="{FF2B5EF4-FFF2-40B4-BE49-F238E27FC236}">
                <a16:creationId xmlns:a16="http://schemas.microsoft.com/office/drawing/2014/main" id="{F36083D6-DA2D-33E4-F5AC-D70A10B33F27}"/>
              </a:ext>
            </a:extLst>
          </p:cNvPr>
          <p:cNvSpPr txBox="1"/>
          <p:nvPr/>
        </p:nvSpPr>
        <p:spPr>
          <a:xfrm>
            <a:off x="7434848"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18</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12" name="TextBox 111">
            <a:extLst>
              <a:ext uri="{FF2B5EF4-FFF2-40B4-BE49-F238E27FC236}">
                <a16:creationId xmlns:a16="http://schemas.microsoft.com/office/drawing/2014/main" id="{5D057865-888B-4E4B-5F67-1B071DA435F4}"/>
              </a:ext>
            </a:extLst>
          </p:cNvPr>
          <p:cNvSpPr txBox="1"/>
          <p:nvPr/>
        </p:nvSpPr>
        <p:spPr>
          <a:xfrm>
            <a:off x="7837854"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21</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13" name="TextBox 112">
            <a:extLst>
              <a:ext uri="{FF2B5EF4-FFF2-40B4-BE49-F238E27FC236}">
                <a16:creationId xmlns:a16="http://schemas.microsoft.com/office/drawing/2014/main" id="{C59499E5-0F45-0DB0-0938-752C6B0C4865}"/>
              </a:ext>
            </a:extLst>
          </p:cNvPr>
          <p:cNvSpPr txBox="1"/>
          <p:nvPr/>
        </p:nvSpPr>
        <p:spPr>
          <a:xfrm>
            <a:off x="8243292"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24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14" name="TextBox 113">
            <a:extLst>
              <a:ext uri="{FF2B5EF4-FFF2-40B4-BE49-F238E27FC236}">
                <a16:creationId xmlns:a16="http://schemas.microsoft.com/office/drawing/2014/main" id="{7C42C6AA-021E-4AC4-F53E-23B40C7094E8}"/>
              </a:ext>
            </a:extLst>
          </p:cNvPr>
          <p:cNvSpPr txBox="1"/>
          <p:nvPr/>
        </p:nvSpPr>
        <p:spPr>
          <a:xfrm>
            <a:off x="8645174" y="2940049"/>
            <a:ext cx="313299" cy="105772"/>
          </a:xfrm>
          <a:prstGeom prst="rect">
            <a:avLst/>
          </a:prstGeom>
          <a:noFill/>
        </p:spPr>
        <p:txBody>
          <a:bodyPr wrap="square" lIns="0" rIns="0" rtlCol="0" anchor="ctr" anchorCtr="0">
            <a:noAutofit/>
          </a:bodyPr>
          <a:lstStyle/>
          <a:p>
            <a:pPr algn="ct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27</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115" name="TextBox 114">
            <a:extLst>
              <a:ext uri="{FF2B5EF4-FFF2-40B4-BE49-F238E27FC236}">
                <a16:creationId xmlns:a16="http://schemas.microsoft.com/office/drawing/2014/main" id="{5CF190DE-EB7E-8BC0-1646-B46DA64FEB90}"/>
              </a:ext>
            </a:extLst>
          </p:cNvPr>
          <p:cNvSpPr txBox="1"/>
          <p:nvPr/>
        </p:nvSpPr>
        <p:spPr>
          <a:xfrm>
            <a:off x="5404809" y="2493195"/>
            <a:ext cx="1261604" cy="279969"/>
          </a:xfrm>
          <a:prstGeom prst="rect">
            <a:avLst/>
          </a:prstGeom>
          <a:noFill/>
        </p:spPr>
        <p:txBody>
          <a:bodyPr wrap="square" lIns="0" tIns="36000" rtlCol="0" anchor="t" anchorCtr="0">
            <a:noAutofit/>
          </a:bodyPr>
          <a:lstStyle/>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75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Camizestrant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150 mg</a:t>
            </a:r>
          </a:p>
          <a:p>
            <a:endParaRPr lang="en-GB" sz="100" baseline="30000" dirty="0">
              <a:latin typeface="Arial" panose="020B0604020202020204" pitchFamily="34" charset="0"/>
              <a:ea typeface="Helvetica Neue" panose="02000503000000020004" pitchFamily="2" charset="0"/>
              <a:cs typeface="Arial" panose="020B0604020202020204" pitchFamily="34" charset="0"/>
            </a:endParaRPr>
          </a:p>
          <a:p>
            <a:r>
              <a:rPr lang="en-GB" sz="900" baseline="30000" dirty="0" err="1">
                <a:latin typeface="Arial" panose="020B0604020202020204" pitchFamily="34" charset="0"/>
                <a:ea typeface="Helvetica Neue" panose="02000503000000020004" pitchFamily="2" charset="0"/>
                <a:cs typeface="Arial" panose="020B0604020202020204" pitchFamily="34" charset="0"/>
              </a:rPr>
              <a:t>Fulvestrant</a:t>
            </a:r>
            <a:r>
              <a:rPr lang="en-GB" sz="900" baseline="30000" dirty="0">
                <a:latin typeface="Arial" panose="020B0604020202020204" pitchFamily="34" charset="0"/>
                <a:ea typeface="Helvetica Neue" panose="02000503000000020004" pitchFamily="2" charset="0"/>
                <a:cs typeface="Arial" panose="020B0604020202020204" pitchFamily="34" charset="0"/>
              </a:rPr>
              <a:t> 500 mg</a:t>
            </a:r>
          </a:p>
        </p:txBody>
      </p:sp>
      <p:cxnSp>
        <p:nvCxnSpPr>
          <p:cNvPr id="116" name="Straight Connector 115">
            <a:extLst>
              <a:ext uri="{FF2B5EF4-FFF2-40B4-BE49-F238E27FC236}">
                <a16:creationId xmlns:a16="http://schemas.microsoft.com/office/drawing/2014/main" id="{78472125-ECC8-E1CA-1EFB-DFE466B81E21}"/>
              </a:ext>
            </a:extLst>
          </p:cNvPr>
          <p:cNvCxnSpPr>
            <a:cxnSpLocks/>
          </p:cNvCxnSpPr>
          <p:nvPr/>
        </p:nvCxnSpPr>
        <p:spPr>
          <a:xfrm>
            <a:off x="5196096" y="2538046"/>
            <a:ext cx="147600" cy="0"/>
          </a:xfrm>
          <a:prstGeom prst="line">
            <a:avLst/>
          </a:prstGeom>
          <a:ln w="12700">
            <a:solidFill>
              <a:srgbClr val="5F9FC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12A8B9B-C137-8CD0-B5A3-E64F38472D9B}"/>
              </a:ext>
            </a:extLst>
          </p:cNvPr>
          <p:cNvCxnSpPr>
            <a:cxnSpLocks/>
          </p:cNvCxnSpPr>
          <p:nvPr/>
        </p:nvCxnSpPr>
        <p:spPr>
          <a:xfrm>
            <a:off x="5196097" y="2650573"/>
            <a:ext cx="149798" cy="0"/>
          </a:xfrm>
          <a:prstGeom prst="line">
            <a:avLst/>
          </a:prstGeom>
          <a:ln w="12700">
            <a:solidFill>
              <a:srgbClr val="293279"/>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0BD1EEF-BA30-BF3E-7241-8F3F660C882A}"/>
              </a:ext>
            </a:extLst>
          </p:cNvPr>
          <p:cNvCxnSpPr>
            <a:cxnSpLocks/>
          </p:cNvCxnSpPr>
          <p:nvPr/>
        </p:nvCxnSpPr>
        <p:spPr>
          <a:xfrm>
            <a:off x="5196097" y="2758435"/>
            <a:ext cx="147600" cy="0"/>
          </a:xfrm>
          <a:prstGeom prst="line">
            <a:avLst/>
          </a:prstGeom>
          <a:ln w="12700">
            <a:solidFill>
              <a:srgbClr val="E30513"/>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CA35468-5AA7-64CE-9202-2DEC93FCA86E}"/>
              </a:ext>
            </a:extLst>
          </p:cNvPr>
          <p:cNvSpPr txBox="1"/>
          <p:nvPr/>
        </p:nvSpPr>
        <p:spPr>
          <a:xfrm>
            <a:off x="4870322" y="1152548"/>
            <a:ext cx="220025"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1.0</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120" name="TextBox 119">
            <a:extLst>
              <a:ext uri="{FF2B5EF4-FFF2-40B4-BE49-F238E27FC236}">
                <a16:creationId xmlns:a16="http://schemas.microsoft.com/office/drawing/2014/main" id="{C8FB5070-F09C-4EF0-9588-7747259442BB}"/>
              </a:ext>
            </a:extLst>
          </p:cNvPr>
          <p:cNvSpPr txBox="1"/>
          <p:nvPr/>
        </p:nvSpPr>
        <p:spPr>
          <a:xfrm>
            <a:off x="4844990" y="1487151"/>
            <a:ext cx="24535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0.8</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121" name="TextBox 120">
            <a:extLst>
              <a:ext uri="{FF2B5EF4-FFF2-40B4-BE49-F238E27FC236}">
                <a16:creationId xmlns:a16="http://schemas.microsoft.com/office/drawing/2014/main" id="{2C098827-898A-24C9-0262-4F53E1F8A181}"/>
              </a:ext>
            </a:extLst>
          </p:cNvPr>
          <p:cNvSpPr txBox="1"/>
          <p:nvPr/>
        </p:nvSpPr>
        <p:spPr>
          <a:xfrm>
            <a:off x="4838060" y="1810408"/>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dirty="0">
                <a:latin typeface="Arial" panose="020B0604020202020204" pitchFamily="34" charset="0"/>
                <a:ea typeface="Helvetica Neue" panose="02000503000000020004" pitchFamily="2" charset="0"/>
                <a:cs typeface="Arial" panose="020B0604020202020204" pitchFamily="34" charset="0"/>
              </a:rPr>
              <a:t>0.6</a:t>
            </a:r>
            <a:endParaRPr lang="en-GB" sz="1200" dirty="0">
              <a:latin typeface="Arial" panose="020B0604020202020204" pitchFamily="34" charset="0"/>
              <a:ea typeface="Helvetica Neue" panose="02000503000000020004" pitchFamily="2" charset="0"/>
              <a:cs typeface="Arial" panose="020B0604020202020204" pitchFamily="34" charset="0"/>
            </a:endParaRPr>
          </a:p>
        </p:txBody>
      </p:sp>
      <p:sp>
        <p:nvSpPr>
          <p:cNvPr id="122" name="TextBox 121">
            <a:extLst>
              <a:ext uri="{FF2B5EF4-FFF2-40B4-BE49-F238E27FC236}">
                <a16:creationId xmlns:a16="http://schemas.microsoft.com/office/drawing/2014/main" id="{CC28F094-A904-C6FD-8931-8AB198EE3537}"/>
              </a:ext>
            </a:extLst>
          </p:cNvPr>
          <p:cNvSpPr txBox="1"/>
          <p:nvPr/>
        </p:nvSpPr>
        <p:spPr>
          <a:xfrm>
            <a:off x="4838060" y="2134545"/>
            <a:ext cx="25228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0.4</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23" name="TextBox 122">
            <a:extLst>
              <a:ext uri="{FF2B5EF4-FFF2-40B4-BE49-F238E27FC236}">
                <a16:creationId xmlns:a16="http://schemas.microsoft.com/office/drawing/2014/main" id="{2B97153F-5C49-727C-0175-4BCAF0B62FA9}"/>
              </a:ext>
            </a:extLst>
          </p:cNvPr>
          <p:cNvSpPr txBox="1"/>
          <p:nvPr/>
        </p:nvSpPr>
        <p:spPr>
          <a:xfrm>
            <a:off x="4838060" y="2480985"/>
            <a:ext cx="252288" cy="76626"/>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0.2</a:t>
            </a:r>
            <a:endParaRPr lang="en-GB" sz="1200">
              <a:latin typeface="Arial" panose="020B0604020202020204" pitchFamily="34" charset="0"/>
              <a:ea typeface="Helvetica Neue" panose="02000503000000020004" pitchFamily="2" charset="0"/>
              <a:cs typeface="Arial" panose="020B0604020202020204" pitchFamily="34" charset="0"/>
            </a:endParaRPr>
          </a:p>
        </p:txBody>
      </p:sp>
      <p:sp>
        <p:nvSpPr>
          <p:cNvPr id="124" name="TextBox 123">
            <a:extLst>
              <a:ext uri="{FF2B5EF4-FFF2-40B4-BE49-F238E27FC236}">
                <a16:creationId xmlns:a16="http://schemas.microsoft.com/office/drawing/2014/main" id="{02583CCD-3609-538B-8DA5-70C2E71FB3CC}"/>
              </a:ext>
            </a:extLst>
          </p:cNvPr>
          <p:cNvSpPr txBox="1"/>
          <p:nvPr/>
        </p:nvSpPr>
        <p:spPr>
          <a:xfrm>
            <a:off x="4855010" y="2788115"/>
            <a:ext cx="235338" cy="103573"/>
          </a:xfrm>
          <a:prstGeom prst="rect">
            <a:avLst/>
          </a:prstGeom>
          <a:noFill/>
        </p:spPr>
        <p:txBody>
          <a:bodyPr wrap="square" lIns="0" rIns="0" rtlCol="0" anchor="ctr" anchorCtr="0">
            <a:noAutofit/>
          </a:bodyPr>
          <a:lstStyle/>
          <a:p>
            <a:pPr algn="r">
              <a:lnSpc>
                <a:spcPct val="90000"/>
              </a:lnSpc>
              <a:spcAft>
                <a:spcPts val="600"/>
              </a:spcAft>
            </a:pPr>
            <a:r>
              <a:rPr lang="en-GB" sz="1200" baseline="30000">
                <a:latin typeface="Arial" panose="020B0604020202020204" pitchFamily="34" charset="0"/>
                <a:ea typeface="Helvetica Neue" panose="02000503000000020004" pitchFamily="2" charset="0"/>
                <a:cs typeface="Arial" panose="020B0604020202020204" pitchFamily="34" charset="0"/>
              </a:rPr>
              <a:t>0.0</a:t>
            </a:r>
            <a:endParaRPr lang="en-GB" sz="1200">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425025013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3C1C8-F611-8CEE-4102-639B0F82FCBA}"/>
              </a:ext>
            </a:extLst>
          </p:cNvPr>
          <p:cNvSpPr>
            <a:spLocks noGrp="1"/>
          </p:cNvSpPr>
          <p:nvPr>
            <p:ph idx="1"/>
          </p:nvPr>
        </p:nvSpPr>
        <p:spPr>
          <a:xfrm>
            <a:off x="6032403" y="1005153"/>
            <a:ext cx="2578195" cy="3466301"/>
          </a:xfrm>
        </p:spPr>
        <p:txBody>
          <a:bodyPr anchor="ctr" anchorCtr="0"/>
          <a:lstStyle/>
          <a:p>
            <a:pPr algn="l" rtl="0" fontAlgn="base"/>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Treatment with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75 and 150 mg reduced the level of </a:t>
            </a:r>
            <a:r>
              <a:rPr lang="en-GB" sz="1200" b="0" i="1" u="none" strike="noStrike">
                <a:effectLst/>
                <a:latin typeface="Helvetica Neue" panose="02000503000000020004" pitchFamily="2" charset="0"/>
                <a:ea typeface="Helvetica Neue" panose="02000503000000020004" pitchFamily="2" charset="0"/>
                <a:cs typeface="Helvetica Neue" panose="02000503000000020004" pitchFamily="2" charset="0"/>
              </a:rPr>
              <a:t>ESR1</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m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ctDNA</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to undetectable or near undetectable levels by </a:t>
            </a:r>
            <a:b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b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Cycle 2 Day 1 </a:t>
            </a: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and maintained this to Cycle 7 Day 1</a:t>
            </a:r>
          </a:p>
          <a:p>
            <a:pPr algn="l" rtl="0" fontAlgn="base"/>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Fulvestrant</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also reduced levels of </a:t>
            </a:r>
            <a:r>
              <a:rPr lang="en-GB" sz="1200" b="0" i="1" u="none" strike="noStrike">
                <a:effectLst/>
                <a:latin typeface="Helvetica Neue" panose="02000503000000020004" pitchFamily="2" charset="0"/>
                <a:ea typeface="Helvetica Neue" panose="02000503000000020004" pitchFamily="2" charset="0"/>
                <a:cs typeface="Helvetica Neue" panose="02000503000000020004" pitchFamily="2" charset="0"/>
              </a:rPr>
              <a:t>ESR1</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m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ctDNA</a:t>
            </a:r>
            <a:r>
              <a:rPr lang="en-GB"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 but not to the same extent as </a:t>
            </a:r>
            <a:r>
              <a:rPr lang="en-GB" sz="1200" b="0" i="0" u="none" strike="noStrike" err="1">
                <a:effectLst/>
                <a:latin typeface="Helvetica Neue" panose="02000503000000020004" pitchFamily="2" charset="0"/>
                <a:ea typeface="Helvetica Neue" panose="02000503000000020004" pitchFamily="2" charset="0"/>
                <a:cs typeface="Helvetica Neue" panose="02000503000000020004" pitchFamily="2" charset="0"/>
              </a:rPr>
              <a:t>camizestrant</a:t>
            </a:r>
            <a:r>
              <a:rPr lang="en-US" sz="1200" b="0" i="0" u="none" strike="noStrike">
                <a:effectLst/>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3" name="Title 2">
            <a:extLst>
              <a:ext uri="{FF2B5EF4-FFF2-40B4-BE49-F238E27FC236}">
                <a16:creationId xmlns:a16="http://schemas.microsoft.com/office/drawing/2014/main" id="{0835405B-0DD3-8DBF-448D-E8FC3A4D4092}"/>
              </a:ext>
            </a:extLst>
          </p:cNvPr>
          <p:cNvSpPr>
            <a:spLocks noGrp="1"/>
          </p:cNvSpPr>
          <p:nvPr>
            <p:ph type="title"/>
          </p:nvPr>
        </p:nvSpPr>
        <p:spPr>
          <a:xfrm>
            <a:off x="380999" y="41483"/>
            <a:ext cx="8229599" cy="616813"/>
          </a:xfrm>
        </p:spPr>
        <p:txBody>
          <a:bodyPr/>
          <a:lstStyle/>
          <a:p>
            <a:r>
              <a:rPr lang="en-GB" sz="2400" b="0" i="0" u="none" strike="noStrike">
                <a:solidFill>
                  <a:srgbClr val="000000"/>
                </a:solidFill>
                <a:effectLst/>
                <a:ea typeface="Helvetica Neue" panose="02000503000000020004" pitchFamily="2" charset="0"/>
              </a:rPr>
              <a:t>Changes in </a:t>
            </a:r>
            <a:r>
              <a:rPr lang="en-GB" sz="2400" b="0" i="1" u="none" strike="noStrike">
                <a:solidFill>
                  <a:srgbClr val="000000"/>
                </a:solidFill>
                <a:effectLst/>
                <a:ea typeface="Helvetica Neue" panose="02000503000000020004" pitchFamily="2" charset="0"/>
              </a:rPr>
              <a:t>ESR1</a:t>
            </a:r>
            <a:r>
              <a:rPr lang="en-GB" sz="2400" b="0" i="0" u="none" strike="noStrike">
                <a:solidFill>
                  <a:srgbClr val="000000"/>
                </a:solidFill>
                <a:effectLst/>
                <a:ea typeface="Helvetica Neue" panose="02000503000000020004" pitchFamily="2" charset="0"/>
              </a:rPr>
              <a:t>m </a:t>
            </a:r>
            <a:r>
              <a:rPr lang="en-GB" sz="2400" b="0" i="0" u="none" strike="noStrike" err="1">
                <a:solidFill>
                  <a:srgbClr val="000000"/>
                </a:solidFill>
                <a:effectLst/>
                <a:ea typeface="Helvetica Neue" panose="02000503000000020004" pitchFamily="2" charset="0"/>
              </a:rPr>
              <a:t>ctDNA</a:t>
            </a:r>
            <a:r>
              <a:rPr lang="en-GB" sz="2400" b="0" i="0" u="none" strike="noStrike">
                <a:solidFill>
                  <a:srgbClr val="000000"/>
                </a:solidFill>
                <a:effectLst/>
                <a:ea typeface="Helvetica Neue" panose="02000503000000020004" pitchFamily="2" charset="0"/>
              </a:rPr>
              <a:t> variant allele frequency</a:t>
            </a:r>
            <a:endParaRPr lang="en-US" sz="2400"/>
          </a:p>
        </p:txBody>
      </p:sp>
      <p:sp>
        <p:nvSpPr>
          <p:cNvPr id="4" name="TextBox 3">
            <a:extLst>
              <a:ext uri="{FF2B5EF4-FFF2-40B4-BE49-F238E27FC236}">
                <a16:creationId xmlns:a16="http://schemas.microsoft.com/office/drawing/2014/main" id="{7D763F77-959B-BC89-0062-51247E506899}"/>
              </a:ext>
            </a:extLst>
          </p:cNvPr>
          <p:cNvSpPr txBox="1"/>
          <p:nvPr/>
        </p:nvSpPr>
        <p:spPr>
          <a:xfrm>
            <a:off x="380998" y="4282271"/>
            <a:ext cx="8439867" cy="472813"/>
          </a:xfrm>
          <a:prstGeom prst="rect">
            <a:avLst/>
          </a:prstGeom>
          <a:noFill/>
        </p:spPr>
        <p:txBody>
          <a:bodyPr wrap="square" tIns="36000" bIns="36000" rtlCol="0" anchor="t" anchorCtr="0">
            <a:spAutoFit/>
          </a:bodyPr>
          <a:lstStyle/>
          <a:p>
            <a:pPr algn="l" rtl="0" fontAlgn="base">
              <a:spcAft>
                <a:spcPts val="600"/>
              </a:spcAft>
            </a:pP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i="0" u="none" strike="noStrike">
                <a:solidFill>
                  <a:srgbClr val="000000"/>
                </a:solidFill>
                <a:effectLst/>
                <a:latin typeface="Arial" panose="020B0604020202020204" pitchFamily="34" charset="0"/>
                <a:cs typeface="Arial" panose="020B0604020202020204" pitchFamily="34" charset="0"/>
              </a:rPr>
              <a:t>m </a:t>
            </a:r>
            <a:r>
              <a:rPr lang="pt-BR" sz="700" b="0" i="0" u="none" strike="noStrike" err="1">
                <a:solidFill>
                  <a:srgbClr val="000000"/>
                </a:solidFill>
                <a:effectLst/>
                <a:latin typeface="Arial" panose="020B0604020202020204" pitchFamily="34" charset="0"/>
                <a:cs typeface="Arial" panose="020B0604020202020204" pitchFamily="34" charset="0"/>
              </a:rPr>
              <a:t>classed</a:t>
            </a:r>
            <a:r>
              <a:rPr lang="pt-BR" sz="700" b="0" i="0" u="none" strike="noStrike">
                <a:solidFill>
                  <a:srgbClr val="000000"/>
                </a:solidFill>
                <a:effectLst/>
                <a:latin typeface="Arial" panose="020B0604020202020204" pitchFamily="34" charset="0"/>
                <a:cs typeface="Arial" panose="020B0604020202020204" pitchFamily="34" charset="0"/>
              </a:rPr>
              <a:t> as E380Q, V422del, S463P, L536H/</a:t>
            </a:r>
            <a:r>
              <a:rPr lang="pt-BR" sz="700" b="0" i="0" u="none" strike="noStrike" err="1">
                <a:solidFill>
                  <a:srgbClr val="000000"/>
                </a:solidFill>
                <a:effectLst/>
                <a:latin typeface="Arial" panose="020B0604020202020204" pitchFamily="34" charset="0"/>
                <a:cs typeface="Arial" panose="020B0604020202020204" pitchFamily="34" charset="0"/>
              </a:rPr>
              <a:t>P</a:t>
            </a:r>
            <a:r>
              <a:rPr lang="pt-BR" sz="700" b="0" i="0" u="none" strike="noStrike">
                <a:solidFill>
                  <a:srgbClr val="000000"/>
                </a:solidFill>
                <a:effectLst/>
                <a:latin typeface="Arial" panose="020B0604020202020204" pitchFamily="34" charset="0"/>
                <a:cs typeface="Arial" panose="020B0604020202020204" pitchFamily="34" charset="0"/>
              </a:rPr>
              <a:t>/</a:t>
            </a:r>
            <a:r>
              <a:rPr lang="pt-BR" sz="700" b="0" i="0" u="none" strike="noStrike" err="1">
                <a:solidFill>
                  <a:srgbClr val="000000"/>
                </a:solidFill>
                <a:effectLst/>
                <a:latin typeface="Arial" panose="020B0604020202020204" pitchFamily="34" charset="0"/>
                <a:cs typeface="Arial" panose="020B0604020202020204" pitchFamily="34" charset="0"/>
              </a:rPr>
              <a:t>R</a:t>
            </a:r>
            <a:r>
              <a:rPr lang="pt-BR" sz="700" b="0" i="0" u="none" strike="noStrike">
                <a:solidFill>
                  <a:srgbClr val="000000"/>
                </a:solidFill>
                <a:effectLst/>
                <a:latin typeface="Arial" panose="020B0604020202020204" pitchFamily="34" charset="0"/>
                <a:cs typeface="Arial" panose="020B0604020202020204" pitchFamily="34" charset="0"/>
              </a:rPr>
              <a:t>, Y537C/</a:t>
            </a:r>
            <a:r>
              <a:rPr lang="pt-BR" sz="700" b="0" i="0" u="none" strike="noStrike" err="1">
                <a:solidFill>
                  <a:srgbClr val="000000"/>
                </a:solidFill>
                <a:effectLst/>
                <a:latin typeface="Arial" panose="020B0604020202020204" pitchFamily="34" charset="0"/>
                <a:cs typeface="Arial" panose="020B0604020202020204" pitchFamily="34" charset="0"/>
              </a:rPr>
              <a:t>D</a:t>
            </a:r>
            <a:r>
              <a:rPr lang="pt-BR" sz="700" b="0" i="0" u="none" strike="noStrike">
                <a:solidFill>
                  <a:srgbClr val="000000"/>
                </a:solidFill>
                <a:effectLst/>
                <a:latin typeface="Arial" panose="020B0604020202020204" pitchFamily="34" charset="0"/>
                <a:cs typeface="Arial" panose="020B0604020202020204" pitchFamily="34" charset="0"/>
              </a:rPr>
              <a:t>/N/</a:t>
            </a:r>
            <a:r>
              <a:rPr lang="pt-BR" sz="700" b="0" i="0" u="none" strike="noStrike" err="1">
                <a:solidFill>
                  <a:srgbClr val="000000"/>
                </a:solidFill>
                <a:effectLst/>
                <a:latin typeface="Arial" panose="020B0604020202020204" pitchFamily="34" charset="0"/>
                <a:cs typeface="Arial" panose="020B0604020202020204" pitchFamily="34" charset="0"/>
              </a:rPr>
              <a:t>S</a:t>
            </a:r>
            <a:r>
              <a:rPr lang="pt-BR" sz="700" b="0" i="0" u="none" strike="noStrike">
                <a:solidFill>
                  <a:srgbClr val="000000"/>
                </a:solidFill>
                <a:effectLst/>
                <a:latin typeface="Arial" panose="020B0604020202020204" pitchFamily="34" charset="0"/>
                <a:cs typeface="Arial" panose="020B0604020202020204" pitchFamily="34" charset="0"/>
              </a:rPr>
              <a:t>, D538G. </a:t>
            </a:r>
            <a:r>
              <a:rPr lang="pt-BR" sz="700" b="0" i="0" u="none" strike="noStrike" err="1">
                <a:solidFill>
                  <a:srgbClr val="000000"/>
                </a:solidFill>
                <a:effectLst/>
                <a:latin typeface="Arial" panose="020B0604020202020204" pitchFamily="34" charset="0"/>
                <a:cs typeface="Arial" panose="020B0604020202020204" pitchFamily="34" charset="0"/>
              </a:rPr>
              <a:t>Pre-treatment</a:t>
            </a:r>
            <a:r>
              <a:rPr lang="pt-BR" sz="700" b="0" i="0" u="none" strike="noStrike">
                <a:solidFill>
                  <a:srgbClr val="000000"/>
                </a:solidFill>
                <a:effectLst/>
                <a:latin typeface="Arial" panose="020B0604020202020204" pitchFamily="34" charset="0"/>
                <a:cs typeface="Arial" panose="020B0604020202020204" pitchFamily="34" charset="0"/>
              </a:rPr>
              <a:t> = % </a:t>
            </a:r>
            <a:r>
              <a:rPr lang="pt-BR" sz="700" b="0" i="0" u="none" strike="noStrike" err="1">
                <a:solidFill>
                  <a:srgbClr val="000000"/>
                </a:solidFill>
                <a:effectLst/>
                <a:latin typeface="Arial" panose="020B0604020202020204" pitchFamily="34" charset="0"/>
                <a:cs typeface="Arial" panose="020B0604020202020204" pitchFamily="34" charset="0"/>
              </a:rPr>
              <a:t>change</a:t>
            </a:r>
            <a:r>
              <a:rPr lang="pt-BR" sz="700" b="0" i="0" u="none" strike="noStrike">
                <a:solidFill>
                  <a:srgbClr val="000000"/>
                </a:solidFill>
                <a:effectLst/>
                <a:latin typeface="Arial" panose="020B0604020202020204" pitchFamily="34" charset="0"/>
                <a:cs typeface="Arial" panose="020B0604020202020204" pitchFamily="34" charset="0"/>
              </a:rPr>
              <a:t> in </a:t>
            </a: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i="0" u="none" strike="noStrike">
                <a:solidFill>
                  <a:srgbClr val="000000"/>
                </a:solidFill>
                <a:effectLst/>
                <a:latin typeface="Arial" panose="020B0604020202020204" pitchFamily="34" charset="0"/>
                <a:cs typeface="Arial" panose="020B0604020202020204" pitchFamily="34" charset="0"/>
              </a:rPr>
              <a:t>m </a:t>
            </a:r>
            <a:r>
              <a:rPr lang="pt-BR" sz="700" b="0" i="0" u="none" strike="noStrike" err="1">
                <a:solidFill>
                  <a:srgbClr val="000000"/>
                </a:solidFill>
                <a:effectLst/>
                <a:latin typeface="Arial" panose="020B0604020202020204" pitchFamily="34" charset="0"/>
                <a:cs typeface="Arial" panose="020B0604020202020204" pitchFamily="34" charset="0"/>
              </a:rPr>
              <a:t>sVAF</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from</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screening</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to</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Cycle</a:t>
            </a:r>
            <a:r>
              <a:rPr lang="pt-BR" sz="700" b="0" i="0" u="none" strike="noStrike">
                <a:solidFill>
                  <a:srgbClr val="000000"/>
                </a:solidFill>
                <a:effectLst/>
                <a:latin typeface="Arial" panose="020B0604020202020204" pitchFamily="34" charset="0"/>
                <a:cs typeface="Arial" panose="020B0604020202020204" pitchFamily="34" charset="0"/>
              </a:rPr>
              <a:t> 1 Day 1, CXD1 = % </a:t>
            </a:r>
            <a:r>
              <a:rPr lang="pt-BR" sz="700" b="0" i="0" u="none" strike="noStrike" err="1">
                <a:solidFill>
                  <a:srgbClr val="000000"/>
                </a:solidFill>
                <a:effectLst/>
                <a:latin typeface="Arial" panose="020B0604020202020204" pitchFamily="34" charset="0"/>
                <a:cs typeface="Arial" panose="020B0604020202020204" pitchFamily="34" charset="0"/>
              </a:rPr>
              <a:t>change</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from</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Cycle</a:t>
            </a:r>
            <a:r>
              <a:rPr lang="pt-BR" sz="700" b="0" i="0" u="none" strike="noStrike">
                <a:solidFill>
                  <a:srgbClr val="000000"/>
                </a:solidFill>
                <a:effectLst/>
                <a:latin typeface="Arial" panose="020B0604020202020204" pitchFamily="34" charset="0"/>
                <a:cs typeface="Arial" panose="020B0604020202020204" pitchFamily="34" charset="0"/>
              </a:rPr>
              <a:t> 1 Day 1 </a:t>
            </a:r>
            <a:r>
              <a:rPr lang="pt-BR" sz="700" b="0" i="0" u="none" strike="noStrike" err="1">
                <a:solidFill>
                  <a:srgbClr val="000000"/>
                </a:solidFill>
                <a:effectLst/>
                <a:latin typeface="Arial" panose="020B0604020202020204" pitchFamily="34" charset="0"/>
                <a:cs typeface="Arial" panose="020B0604020202020204" pitchFamily="34" charset="0"/>
              </a:rPr>
              <a:t>to</a:t>
            </a:r>
            <a:r>
              <a:rPr lang="pt-BR" sz="700" b="0" i="0" u="none" strike="noStrike">
                <a:solidFill>
                  <a:srgbClr val="000000"/>
                </a:solidFill>
                <a:effectLst/>
                <a:latin typeface="Arial" panose="020B0604020202020204" pitchFamily="34" charset="0"/>
                <a:cs typeface="Arial" panose="020B0604020202020204" pitchFamily="34" charset="0"/>
              </a:rPr>
              <a:t> </a:t>
            </a:r>
            <a:br>
              <a:rPr lang="pt-BR" sz="700" b="0" i="0" u="none" strike="noStrike">
                <a:solidFill>
                  <a:srgbClr val="000000"/>
                </a:solidFill>
                <a:effectLst/>
                <a:latin typeface="Arial" panose="020B0604020202020204" pitchFamily="34" charset="0"/>
                <a:cs typeface="Arial" panose="020B0604020202020204" pitchFamily="34" charset="0"/>
              </a:rPr>
            </a:br>
            <a:r>
              <a:rPr lang="pt-BR" sz="700" b="0" i="0" u="none" strike="noStrike" err="1">
                <a:solidFill>
                  <a:srgbClr val="000000"/>
                </a:solidFill>
                <a:effectLst/>
                <a:latin typeface="Arial" panose="020B0604020202020204" pitchFamily="34" charset="0"/>
                <a:cs typeface="Arial" panose="020B0604020202020204" pitchFamily="34" charset="0"/>
              </a:rPr>
              <a:t>Cycle</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X</a:t>
            </a:r>
            <a:r>
              <a:rPr lang="pt-BR" sz="700" b="0" i="0" u="none" strike="noStrike">
                <a:solidFill>
                  <a:srgbClr val="000000"/>
                </a:solidFill>
                <a:effectLst/>
                <a:latin typeface="Arial" panose="020B0604020202020204" pitchFamily="34" charset="0"/>
                <a:cs typeface="Arial" panose="020B0604020202020204" pitchFamily="34" charset="0"/>
              </a:rPr>
              <a:t> Day 1​</a:t>
            </a:r>
          </a:p>
          <a:p>
            <a:pPr algn="l" rtl="0" fontAlgn="base">
              <a:spcAft>
                <a:spcPts val="600"/>
              </a:spcAft>
            </a:pPr>
            <a:r>
              <a:rPr lang="pt-BR" sz="700" b="0" i="0" u="none" strike="noStrike" err="1">
                <a:solidFill>
                  <a:srgbClr val="000000"/>
                </a:solidFill>
                <a:effectLst/>
                <a:latin typeface="Arial" panose="020B0604020202020204" pitchFamily="34" charset="0"/>
                <a:cs typeface="Arial" panose="020B0604020202020204" pitchFamily="34" charset="0"/>
              </a:rPr>
              <a:t>ctDNA</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circulating</a:t>
            </a:r>
            <a:r>
              <a:rPr lang="pt-BR" sz="700" b="0" i="0" u="none" strike="noStrike">
                <a:solidFill>
                  <a:srgbClr val="000000"/>
                </a:solidFill>
                <a:effectLst/>
                <a:latin typeface="Arial" panose="020B0604020202020204" pitchFamily="34" charset="0"/>
                <a:cs typeface="Arial" panose="020B0604020202020204" pitchFamily="34" charset="0"/>
              </a:rPr>
              <a:t> tumor DNA; </a:t>
            </a: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i="0" u="none" strike="noStrike">
                <a:solidFill>
                  <a:srgbClr val="000000"/>
                </a:solidFill>
                <a:effectLst/>
                <a:latin typeface="Arial" panose="020B0604020202020204" pitchFamily="34" charset="0"/>
                <a:cs typeface="Arial" panose="020B0604020202020204" pitchFamily="34" charset="0"/>
              </a:rPr>
              <a:t>m: </a:t>
            </a:r>
            <a:r>
              <a:rPr lang="pt-BR" sz="700" b="0" i="0" u="none" strike="noStrike" err="1">
                <a:solidFill>
                  <a:srgbClr val="000000"/>
                </a:solidFill>
                <a:effectLst/>
                <a:latin typeface="Arial" panose="020B0604020202020204" pitchFamily="34" charset="0"/>
                <a:cs typeface="Arial" panose="020B0604020202020204" pitchFamily="34" charset="0"/>
              </a:rPr>
              <a:t>mutation</a:t>
            </a:r>
            <a:r>
              <a:rPr lang="pt-BR" sz="700" b="0" i="0" u="none" strike="noStrike">
                <a:solidFill>
                  <a:srgbClr val="000000"/>
                </a:solidFill>
                <a:effectLst/>
                <a:latin typeface="Arial" panose="020B0604020202020204" pitchFamily="34" charset="0"/>
                <a:cs typeface="Arial" panose="020B0604020202020204" pitchFamily="34" charset="0"/>
              </a:rPr>
              <a:t> in </a:t>
            </a:r>
            <a:r>
              <a:rPr lang="pt-BR" sz="700" b="0" i="0" u="none" strike="noStrike" err="1">
                <a:solidFill>
                  <a:srgbClr val="000000"/>
                </a:solidFill>
                <a:effectLst/>
                <a:latin typeface="Arial" panose="020B0604020202020204" pitchFamily="34" charset="0"/>
                <a:cs typeface="Arial" panose="020B0604020202020204" pitchFamily="34" charset="0"/>
              </a:rPr>
              <a:t>estrogen</a:t>
            </a:r>
            <a:r>
              <a:rPr lang="pt-BR" sz="700" b="0" i="0" u="none" strike="noStrike">
                <a:solidFill>
                  <a:srgbClr val="000000"/>
                </a:solidFill>
                <a:effectLst/>
                <a:latin typeface="Arial" panose="020B0604020202020204" pitchFamily="34" charset="0"/>
                <a:cs typeface="Arial" panose="020B0604020202020204" pitchFamily="34" charset="0"/>
              </a:rPr>
              <a:t> receptor 1 gene; </a:t>
            </a: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u="none" strike="noStrike">
                <a:solidFill>
                  <a:srgbClr val="000000"/>
                </a:solidFill>
                <a:effectLst/>
                <a:latin typeface="Arial" panose="020B0604020202020204" pitchFamily="34" charset="0"/>
                <a:cs typeface="Arial" panose="020B0604020202020204" pitchFamily="34" charset="0"/>
              </a:rPr>
              <a:t>m</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sVAF</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Summed</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variant</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allele</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frequency</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of</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0" u="none" strike="noStrike" err="1">
                <a:solidFill>
                  <a:srgbClr val="000000"/>
                </a:solidFill>
                <a:effectLst/>
                <a:latin typeface="Arial" panose="020B0604020202020204" pitchFamily="34" charset="0"/>
                <a:cs typeface="Arial" panose="020B0604020202020204" pitchFamily="34" charset="0"/>
              </a:rPr>
              <a:t>qualifying</a:t>
            </a:r>
            <a:r>
              <a:rPr lang="pt-BR" sz="700" b="0" i="0" u="none" strike="noStrike">
                <a:solidFill>
                  <a:srgbClr val="000000"/>
                </a:solidFill>
                <a:effectLst/>
                <a:latin typeface="Arial" panose="020B0604020202020204" pitchFamily="34" charset="0"/>
                <a:cs typeface="Arial" panose="020B0604020202020204" pitchFamily="34" charset="0"/>
              </a:rPr>
              <a:t> </a:t>
            </a:r>
            <a:r>
              <a:rPr lang="pt-BR" sz="700" b="0" i="1" u="none" strike="noStrike">
                <a:solidFill>
                  <a:srgbClr val="000000"/>
                </a:solidFill>
                <a:effectLst/>
                <a:latin typeface="Arial" panose="020B0604020202020204" pitchFamily="34" charset="0"/>
                <a:cs typeface="Arial" panose="020B0604020202020204" pitchFamily="34" charset="0"/>
              </a:rPr>
              <a:t>ESR1</a:t>
            </a:r>
            <a:r>
              <a:rPr lang="pt-BR" sz="700" b="0" i="0" u="none" strike="noStrike">
                <a:solidFill>
                  <a:srgbClr val="000000"/>
                </a:solidFill>
                <a:effectLst/>
                <a:latin typeface="Arial" panose="020B0604020202020204" pitchFamily="34" charset="0"/>
                <a:cs typeface="Arial" panose="020B0604020202020204" pitchFamily="34" charset="0"/>
              </a:rPr>
              <a:t>m​</a:t>
            </a:r>
            <a:endParaRPr lang="en-GB" sz="700" b="0" i="0" u="none" strike="noStrike">
              <a:effectLst/>
              <a:latin typeface="Arial" panose="020B0604020202020204" pitchFamily="34" charset="0"/>
              <a:ea typeface="Helvetica Neue" panose="02000503000000020004" pitchFamily="2" charset="0"/>
              <a:cs typeface="Arial" panose="020B0604020202020204" pitchFamily="34" charset="0"/>
            </a:endParaRPr>
          </a:p>
        </p:txBody>
      </p:sp>
      <p:grpSp>
        <p:nvGrpSpPr>
          <p:cNvPr id="56" name="Group 55">
            <a:extLst>
              <a:ext uri="{FF2B5EF4-FFF2-40B4-BE49-F238E27FC236}">
                <a16:creationId xmlns:a16="http://schemas.microsoft.com/office/drawing/2014/main" id="{F581EFA2-756E-ECD0-E962-F8CF1626661F}"/>
              </a:ext>
            </a:extLst>
          </p:cNvPr>
          <p:cNvGrpSpPr/>
          <p:nvPr/>
        </p:nvGrpSpPr>
        <p:grpSpPr>
          <a:xfrm>
            <a:off x="472506" y="902869"/>
            <a:ext cx="5459648" cy="3337762"/>
            <a:chOff x="472506" y="902869"/>
            <a:chExt cx="5459648" cy="3337762"/>
          </a:xfrm>
        </p:grpSpPr>
        <p:pic>
          <p:nvPicPr>
            <p:cNvPr id="6" name="Picture 5" descr="Chart&#10;&#10;Description automatically generated with low confidence">
              <a:extLst>
                <a:ext uri="{FF2B5EF4-FFF2-40B4-BE49-F238E27FC236}">
                  <a16:creationId xmlns:a16="http://schemas.microsoft.com/office/drawing/2014/main" id="{7BFACAC6-E1B0-551B-5928-950887D11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48" y="902869"/>
              <a:ext cx="5450906" cy="3337762"/>
            </a:xfrm>
            <a:prstGeom prst="rect">
              <a:avLst/>
            </a:prstGeom>
          </p:spPr>
        </p:pic>
        <p:sp>
          <p:nvSpPr>
            <p:cNvPr id="9" name="TextBox 8">
              <a:extLst>
                <a:ext uri="{FF2B5EF4-FFF2-40B4-BE49-F238E27FC236}">
                  <a16:creationId xmlns:a16="http://schemas.microsoft.com/office/drawing/2014/main" id="{611A8E03-5E87-59B9-29F3-019F9913A03D}"/>
                </a:ext>
              </a:extLst>
            </p:cNvPr>
            <p:cNvSpPr txBox="1"/>
            <p:nvPr/>
          </p:nvSpPr>
          <p:spPr>
            <a:xfrm>
              <a:off x="1046098" y="925296"/>
              <a:ext cx="1266225" cy="103172"/>
            </a:xfrm>
            <a:prstGeom prst="rect">
              <a:avLst/>
            </a:prstGeom>
            <a:solidFill>
              <a:srgbClr val="5DA0C9"/>
            </a:solidFill>
          </p:spPr>
          <p:txBody>
            <a:bodyPr wrap="square" lIns="0" tIns="36000" rIns="0" bIns="36000" rtlCol="0" anchor="ctr" anchorCtr="0">
              <a:noAutofit/>
            </a:bodyPr>
            <a:lstStyle/>
            <a:p>
              <a:pPr algn="ctr" rtl="0" fontAlgn="base">
                <a:spcAft>
                  <a:spcPts val="600"/>
                </a:spcAft>
              </a:pPr>
              <a:r>
                <a:rPr lang="pt-BR" sz="700" b="1" err="1">
                  <a:solidFill>
                    <a:schemeClr val="bg1"/>
                  </a:solidFill>
                  <a:latin typeface="Arial" panose="020B0604020202020204" pitchFamily="34" charset="0"/>
                  <a:ea typeface="Helvetica Neue" panose="02000503000000020004" pitchFamily="2" charset="0"/>
                  <a:cs typeface="Arial" panose="020B0604020202020204" pitchFamily="34" charset="0"/>
                </a:rPr>
                <a:t>camizestrant</a:t>
              </a:r>
              <a:r>
                <a:rPr lang="pt-BR" sz="700" b="1">
                  <a:solidFill>
                    <a:schemeClr val="bg1"/>
                  </a:solidFill>
                  <a:latin typeface="Arial" panose="020B0604020202020204" pitchFamily="34" charset="0"/>
                  <a:ea typeface="Helvetica Neue" panose="02000503000000020004" pitchFamily="2" charset="0"/>
                  <a:cs typeface="Arial" panose="020B0604020202020204" pitchFamily="34" charset="0"/>
                </a:rPr>
                <a:t> 75 mg</a:t>
              </a:r>
              <a:endParaRPr lang="en-GB" sz="700" b="1"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p:txBody>
        </p:sp>
        <p:sp>
          <p:nvSpPr>
            <p:cNvPr id="10" name="TextBox 9">
              <a:extLst>
                <a:ext uri="{FF2B5EF4-FFF2-40B4-BE49-F238E27FC236}">
                  <a16:creationId xmlns:a16="http://schemas.microsoft.com/office/drawing/2014/main" id="{58F62595-E782-CDCC-6ECA-437D692DF760}"/>
                </a:ext>
              </a:extLst>
            </p:cNvPr>
            <p:cNvSpPr txBox="1"/>
            <p:nvPr/>
          </p:nvSpPr>
          <p:spPr>
            <a:xfrm>
              <a:off x="2747898" y="925296"/>
              <a:ext cx="1266225" cy="103172"/>
            </a:xfrm>
            <a:prstGeom prst="rect">
              <a:avLst/>
            </a:prstGeom>
            <a:solidFill>
              <a:srgbClr val="2A3279"/>
            </a:solidFill>
          </p:spPr>
          <p:txBody>
            <a:bodyPr wrap="square" lIns="0" tIns="36000" rIns="0" bIns="36000" rtlCol="0" anchor="ctr" anchorCtr="0">
              <a:noAutofit/>
            </a:bodyPr>
            <a:lstStyle/>
            <a:p>
              <a:pPr algn="ctr" rtl="0" fontAlgn="base">
                <a:spcAft>
                  <a:spcPts val="600"/>
                </a:spcAft>
              </a:pPr>
              <a:r>
                <a:rPr lang="pt-BR" sz="700" b="1" err="1">
                  <a:solidFill>
                    <a:schemeClr val="bg1"/>
                  </a:solidFill>
                  <a:latin typeface="Arial" panose="020B0604020202020204" pitchFamily="34" charset="0"/>
                  <a:ea typeface="Helvetica Neue" panose="02000503000000020004" pitchFamily="2" charset="0"/>
                  <a:cs typeface="Arial" panose="020B0604020202020204" pitchFamily="34" charset="0"/>
                </a:rPr>
                <a:t>camizestrant</a:t>
              </a:r>
              <a:r>
                <a:rPr lang="pt-BR" sz="700" b="1">
                  <a:solidFill>
                    <a:schemeClr val="bg1"/>
                  </a:solidFill>
                  <a:latin typeface="Arial" panose="020B0604020202020204" pitchFamily="34" charset="0"/>
                  <a:ea typeface="Helvetica Neue" panose="02000503000000020004" pitchFamily="2" charset="0"/>
                  <a:cs typeface="Arial" panose="020B0604020202020204" pitchFamily="34" charset="0"/>
                </a:rPr>
                <a:t> 150 mg</a:t>
              </a:r>
              <a:endParaRPr lang="en-GB" sz="700" b="1"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p:txBody>
        </p:sp>
        <p:sp>
          <p:nvSpPr>
            <p:cNvPr id="11" name="TextBox 10">
              <a:extLst>
                <a:ext uri="{FF2B5EF4-FFF2-40B4-BE49-F238E27FC236}">
                  <a16:creationId xmlns:a16="http://schemas.microsoft.com/office/drawing/2014/main" id="{0B6E5DFD-F047-08B4-30AA-9D2B51083A51}"/>
                </a:ext>
              </a:extLst>
            </p:cNvPr>
            <p:cNvSpPr txBox="1"/>
            <p:nvPr/>
          </p:nvSpPr>
          <p:spPr>
            <a:xfrm>
              <a:off x="4449698" y="925296"/>
              <a:ext cx="1266225" cy="103172"/>
            </a:xfrm>
            <a:prstGeom prst="rect">
              <a:avLst/>
            </a:prstGeom>
            <a:solidFill>
              <a:srgbClr val="E30413"/>
            </a:solidFill>
          </p:spPr>
          <p:txBody>
            <a:bodyPr wrap="square" lIns="0" tIns="36000" rIns="0" bIns="36000" rtlCol="0" anchor="ctr" anchorCtr="0">
              <a:noAutofit/>
            </a:bodyPr>
            <a:lstStyle/>
            <a:p>
              <a:pPr algn="ctr" rtl="0" fontAlgn="base">
                <a:spcAft>
                  <a:spcPts val="600"/>
                </a:spcAft>
              </a:pPr>
              <a:r>
                <a:rPr lang="pt-BR" sz="700" b="1" err="1">
                  <a:solidFill>
                    <a:schemeClr val="bg1"/>
                  </a:solidFill>
                  <a:latin typeface="Arial" panose="020B0604020202020204" pitchFamily="34" charset="0"/>
                  <a:ea typeface="Helvetica Neue" panose="02000503000000020004" pitchFamily="2" charset="0"/>
                  <a:cs typeface="Arial" panose="020B0604020202020204" pitchFamily="34" charset="0"/>
                </a:rPr>
                <a:t>fulvestrant</a:t>
              </a:r>
              <a:endParaRPr lang="en-GB" sz="700" b="1"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p:txBody>
        </p:sp>
        <p:sp>
          <p:nvSpPr>
            <p:cNvPr id="12" name="TextBox 11">
              <a:extLst>
                <a:ext uri="{FF2B5EF4-FFF2-40B4-BE49-F238E27FC236}">
                  <a16:creationId xmlns:a16="http://schemas.microsoft.com/office/drawing/2014/main" id="{B4BD11D9-E3C0-BC08-C104-2BD407127481}"/>
                </a:ext>
              </a:extLst>
            </p:cNvPr>
            <p:cNvSpPr txBox="1"/>
            <p:nvPr/>
          </p:nvSpPr>
          <p:spPr>
            <a:xfrm>
              <a:off x="472511" y="1021028"/>
              <a:ext cx="329815" cy="92333"/>
            </a:xfrm>
            <a:prstGeom prst="rect">
              <a:avLst/>
            </a:prstGeom>
            <a:solidFill>
              <a:schemeClr val="bg1"/>
            </a:solidFill>
          </p:spPr>
          <p:txBody>
            <a:bodyPr wrap="square" lIns="0" tIns="0" rIns="0" bIns="0" rtlCol="0" anchor="t" anchorCtr="0">
              <a:spAutoFit/>
            </a:bodyPr>
            <a:lstStyle/>
            <a:p>
              <a:pPr algn="r" rtl="0" fontAlgn="base">
                <a:spcAft>
                  <a:spcPts val="600"/>
                </a:spcAft>
              </a:pPr>
              <a:r>
                <a:rPr lang="pt-BR" sz="600" b="0" u="none" strike="noStrike">
                  <a:solidFill>
                    <a:srgbClr val="000000"/>
                  </a:solidFill>
                  <a:effectLst/>
                  <a:latin typeface="Arial" panose="020B0604020202020204" pitchFamily="34" charset="0"/>
                  <a:cs typeface="Arial" panose="020B0604020202020204" pitchFamily="34" charset="0"/>
                </a:rPr>
                <a:t>1250</a:t>
              </a:r>
              <a:endParaRPr lang="en-GB" sz="600" b="0" u="none" strike="noStrike">
                <a:effectLst/>
                <a:latin typeface="Arial" panose="020B0604020202020204" pitchFamily="34" charset="0"/>
                <a:ea typeface="Helvetica Neue" panose="02000503000000020004" pitchFamily="2" charset="0"/>
                <a:cs typeface="Arial" panose="020B0604020202020204" pitchFamily="34" charset="0"/>
              </a:endParaRPr>
            </a:p>
          </p:txBody>
        </p:sp>
        <p:sp>
          <p:nvSpPr>
            <p:cNvPr id="13" name="TextBox 12">
              <a:extLst>
                <a:ext uri="{FF2B5EF4-FFF2-40B4-BE49-F238E27FC236}">
                  <a16:creationId xmlns:a16="http://schemas.microsoft.com/office/drawing/2014/main" id="{2F808177-42CD-C243-B823-CB008FF10DA8}"/>
                </a:ext>
              </a:extLst>
            </p:cNvPr>
            <p:cNvSpPr txBox="1"/>
            <p:nvPr/>
          </p:nvSpPr>
          <p:spPr>
            <a:xfrm>
              <a:off x="472511" y="1122400"/>
              <a:ext cx="329815" cy="92333"/>
            </a:xfrm>
            <a:prstGeom prst="rect">
              <a:avLst/>
            </a:prstGeom>
            <a:solidFill>
              <a:schemeClr val="bg1"/>
            </a:solidFill>
          </p:spPr>
          <p:txBody>
            <a:bodyPr wrap="square" lIns="0" tIns="0" rIns="0" bIns="0" rtlCol="0" anchor="t"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750</a:t>
              </a:r>
            </a:p>
          </p:txBody>
        </p:sp>
        <p:sp>
          <p:nvSpPr>
            <p:cNvPr id="14" name="TextBox 13">
              <a:extLst>
                <a:ext uri="{FF2B5EF4-FFF2-40B4-BE49-F238E27FC236}">
                  <a16:creationId xmlns:a16="http://schemas.microsoft.com/office/drawing/2014/main" id="{CBF944E6-DD86-2D68-2E54-3FA23E98D55F}"/>
                </a:ext>
              </a:extLst>
            </p:cNvPr>
            <p:cNvSpPr txBox="1"/>
            <p:nvPr/>
          </p:nvSpPr>
          <p:spPr>
            <a:xfrm>
              <a:off x="472511" y="1214247"/>
              <a:ext cx="329815" cy="92333"/>
            </a:xfrm>
            <a:prstGeom prst="rect">
              <a:avLst/>
            </a:prstGeom>
            <a:solidFill>
              <a:schemeClr val="bg1"/>
            </a:solidFill>
          </p:spPr>
          <p:txBody>
            <a:bodyPr wrap="square" lIns="0" tIns="0" rIns="0" bIns="0" rtlCol="0" anchor="t" anchorCtr="0">
              <a:spAutoFit/>
            </a:bodyPr>
            <a:lstStyle/>
            <a:p>
              <a:pPr algn="r" rtl="0" fontAlgn="base">
                <a:spcAft>
                  <a:spcPts val="600"/>
                </a:spcAft>
              </a:pPr>
              <a:r>
                <a:rPr lang="pt-BR" sz="600" b="0" u="none" strike="noStrike">
                  <a:solidFill>
                    <a:srgbClr val="000000"/>
                  </a:solidFill>
                  <a:effectLst/>
                  <a:latin typeface="Arial" panose="020B0604020202020204" pitchFamily="34" charset="0"/>
                  <a:cs typeface="Arial" panose="020B0604020202020204" pitchFamily="34" charset="0"/>
                </a:rPr>
                <a:t>250</a:t>
              </a:r>
              <a:endParaRPr lang="en-GB" sz="600" b="0" u="none" strike="noStrike">
                <a:effectLst/>
                <a:latin typeface="Arial" panose="020B0604020202020204" pitchFamily="34" charset="0"/>
                <a:ea typeface="Helvetica Neue" panose="02000503000000020004" pitchFamily="2" charset="0"/>
                <a:cs typeface="Arial" panose="020B0604020202020204" pitchFamily="34" charset="0"/>
              </a:endParaRPr>
            </a:p>
          </p:txBody>
        </p:sp>
        <p:sp>
          <p:nvSpPr>
            <p:cNvPr id="15" name="TextBox 14">
              <a:extLst>
                <a:ext uri="{FF2B5EF4-FFF2-40B4-BE49-F238E27FC236}">
                  <a16:creationId xmlns:a16="http://schemas.microsoft.com/office/drawing/2014/main" id="{5C744DA3-8B21-B4E4-99CC-29725DEFDA02}"/>
                </a:ext>
              </a:extLst>
            </p:cNvPr>
            <p:cNvSpPr txBox="1"/>
            <p:nvPr/>
          </p:nvSpPr>
          <p:spPr>
            <a:xfrm>
              <a:off x="472510" y="1289853"/>
              <a:ext cx="329815" cy="92333"/>
            </a:xfrm>
            <a:prstGeom prst="rect">
              <a:avLst/>
            </a:prstGeom>
            <a:solidFill>
              <a:schemeClr val="bg1"/>
            </a:solidFill>
          </p:spPr>
          <p:txBody>
            <a:bodyPr wrap="square" lIns="0" tIns="0" rIns="0" bIns="0" rtlCol="0" anchor="ctr"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100</a:t>
              </a:r>
            </a:p>
          </p:txBody>
        </p:sp>
        <p:sp>
          <p:nvSpPr>
            <p:cNvPr id="16" name="TextBox 15">
              <a:extLst>
                <a:ext uri="{FF2B5EF4-FFF2-40B4-BE49-F238E27FC236}">
                  <a16:creationId xmlns:a16="http://schemas.microsoft.com/office/drawing/2014/main" id="{45C7ECE9-C4F2-83C1-416A-95CBD016850F}"/>
                </a:ext>
              </a:extLst>
            </p:cNvPr>
            <p:cNvSpPr txBox="1"/>
            <p:nvPr/>
          </p:nvSpPr>
          <p:spPr>
            <a:xfrm>
              <a:off x="472509" y="1875982"/>
              <a:ext cx="329815" cy="92333"/>
            </a:xfrm>
            <a:prstGeom prst="rect">
              <a:avLst/>
            </a:prstGeom>
            <a:solidFill>
              <a:schemeClr val="bg1"/>
            </a:solidFill>
          </p:spPr>
          <p:txBody>
            <a:bodyPr wrap="square" lIns="0" tIns="0" rIns="0" bIns="0" rtlCol="0" anchor="ctr"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50</a:t>
              </a:r>
            </a:p>
          </p:txBody>
        </p:sp>
        <p:sp>
          <p:nvSpPr>
            <p:cNvPr id="17" name="TextBox 16">
              <a:extLst>
                <a:ext uri="{FF2B5EF4-FFF2-40B4-BE49-F238E27FC236}">
                  <a16:creationId xmlns:a16="http://schemas.microsoft.com/office/drawing/2014/main" id="{3185FB79-18F1-D3B9-DB85-732304E70D22}"/>
                </a:ext>
              </a:extLst>
            </p:cNvPr>
            <p:cNvSpPr txBox="1"/>
            <p:nvPr/>
          </p:nvSpPr>
          <p:spPr>
            <a:xfrm>
              <a:off x="472508" y="2474638"/>
              <a:ext cx="329815" cy="92333"/>
            </a:xfrm>
            <a:prstGeom prst="rect">
              <a:avLst/>
            </a:prstGeom>
            <a:solidFill>
              <a:schemeClr val="bg1"/>
            </a:solidFill>
          </p:spPr>
          <p:txBody>
            <a:bodyPr wrap="square" lIns="0" tIns="0" rIns="0" bIns="0" rtlCol="0" anchor="ctr"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9BDB5E8B-ACCE-8063-F53C-F5228EC361E4}"/>
                </a:ext>
              </a:extLst>
            </p:cNvPr>
            <p:cNvSpPr txBox="1"/>
            <p:nvPr/>
          </p:nvSpPr>
          <p:spPr>
            <a:xfrm>
              <a:off x="472507" y="3088621"/>
              <a:ext cx="329815" cy="92333"/>
            </a:xfrm>
            <a:prstGeom prst="rect">
              <a:avLst/>
            </a:prstGeom>
            <a:solidFill>
              <a:schemeClr val="bg1"/>
            </a:solidFill>
          </p:spPr>
          <p:txBody>
            <a:bodyPr wrap="square" lIns="0" tIns="0" rIns="0" bIns="0" rtlCol="0" anchor="ctr"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-50</a:t>
              </a:r>
            </a:p>
          </p:txBody>
        </p:sp>
        <p:sp>
          <p:nvSpPr>
            <p:cNvPr id="19" name="TextBox 18">
              <a:extLst>
                <a:ext uri="{FF2B5EF4-FFF2-40B4-BE49-F238E27FC236}">
                  <a16:creationId xmlns:a16="http://schemas.microsoft.com/office/drawing/2014/main" id="{10F8095B-28BA-ED20-F669-4AD952C9479C}"/>
                </a:ext>
              </a:extLst>
            </p:cNvPr>
            <p:cNvSpPr txBox="1"/>
            <p:nvPr/>
          </p:nvSpPr>
          <p:spPr>
            <a:xfrm>
              <a:off x="472506" y="3696142"/>
              <a:ext cx="329815" cy="92333"/>
            </a:xfrm>
            <a:prstGeom prst="rect">
              <a:avLst/>
            </a:prstGeom>
            <a:solidFill>
              <a:schemeClr val="bg1"/>
            </a:solidFill>
          </p:spPr>
          <p:txBody>
            <a:bodyPr wrap="square" lIns="0" tIns="0" rIns="0" bIns="0" rtlCol="0" anchor="ctr" anchorCtr="0">
              <a:spAutoFit/>
            </a:bodyPr>
            <a:lstStyle/>
            <a:p>
              <a:pPr algn="r" rtl="0" fontAlgn="base"/>
              <a:r>
                <a:rPr lang="pt-BR" sz="600" b="0" u="none" strike="noStrike">
                  <a:solidFill>
                    <a:srgbClr val="000000"/>
                  </a:solidFill>
                  <a:effectLst/>
                  <a:latin typeface="Arial" panose="020B0604020202020204" pitchFamily="34" charset="0"/>
                  <a:cs typeface="Arial" panose="020B0604020202020204" pitchFamily="34" charset="0"/>
                </a:rPr>
                <a:t>-100</a:t>
              </a:r>
            </a:p>
          </p:txBody>
        </p:sp>
        <p:sp>
          <p:nvSpPr>
            <p:cNvPr id="8" name="TextBox 7">
              <a:extLst>
                <a:ext uri="{FF2B5EF4-FFF2-40B4-BE49-F238E27FC236}">
                  <a16:creationId xmlns:a16="http://schemas.microsoft.com/office/drawing/2014/main" id="{3BB183AC-9540-99F9-4A6F-DF4021C769CB}"/>
                </a:ext>
              </a:extLst>
            </p:cNvPr>
            <p:cNvSpPr txBox="1"/>
            <p:nvPr/>
          </p:nvSpPr>
          <p:spPr>
            <a:xfrm rot="16200000">
              <a:off x="-122961" y="2473843"/>
              <a:ext cx="1404235" cy="195814"/>
            </a:xfrm>
            <a:prstGeom prst="rect">
              <a:avLst/>
            </a:prstGeom>
            <a:solidFill>
              <a:schemeClr val="bg1"/>
            </a:solidFill>
          </p:spPr>
          <p:txBody>
            <a:bodyPr wrap="square" tIns="36000" bIns="36000" rtlCol="0" anchor="t" anchorCtr="0">
              <a:spAutoFit/>
            </a:bodyPr>
            <a:lstStyle/>
            <a:p>
              <a:pPr algn="ctr" rtl="0" fontAlgn="base">
                <a:spcAft>
                  <a:spcPts val="600"/>
                </a:spcAft>
              </a:pPr>
              <a:r>
                <a:rPr lang="pt-BR" sz="800" b="0" i="1" u="none" strike="noStrike">
                  <a:solidFill>
                    <a:srgbClr val="000000"/>
                  </a:solidFill>
                  <a:effectLst/>
                  <a:latin typeface="Arial" panose="020B0604020202020204" pitchFamily="34" charset="0"/>
                  <a:cs typeface="Arial" panose="020B0604020202020204" pitchFamily="34" charset="0"/>
                </a:rPr>
                <a:t>ESR1</a:t>
              </a:r>
              <a:r>
                <a:rPr lang="pt-BR" sz="800" b="0" u="none" strike="noStrike">
                  <a:solidFill>
                    <a:srgbClr val="000000"/>
                  </a:solidFill>
                  <a:effectLst/>
                  <a:latin typeface="Arial" panose="020B0604020202020204" pitchFamily="34" charset="0"/>
                  <a:cs typeface="Arial" panose="020B0604020202020204" pitchFamily="34" charset="0"/>
                </a:rPr>
                <a:t>m </a:t>
              </a:r>
              <a:r>
                <a:rPr lang="pt-BR" sz="800" b="0" u="none" strike="noStrike" err="1">
                  <a:solidFill>
                    <a:srgbClr val="000000"/>
                  </a:solidFill>
                  <a:effectLst/>
                  <a:latin typeface="Arial" panose="020B0604020202020204" pitchFamily="34" charset="0"/>
                  <a:cs typeface="Arial" panose="020B0604020202020204" pitchFamily="34" charset="0"/>
                </a:rPr>
                <a:t>cVAF</a:t>
              </a:r>
              <a:r>
                <a:rPr lang="pt-BR" sz="800" b="0" u="none" strike="noStrike">
                  <a:solidFill>
                    <a:srgbClr val="000000"/>
                  </a:solidFill>
                  <a:effectLst/>
                  <a:latin typeface="Arial" panose="020B0604020202020204" pitchFamily="34" charset="0"/>
                  <a:cs typeface="Arial" panose="020B0604020202020204" pitchFamily="34" charset="0"/>
                </a:rPr>
                <a:t> </a:t>
              </a:r>
              <a:r>
                <a:rPr lang="pt-BR" sz="800" b="0" u="none" strike="noStrike" err="1">
                  <a:solidFill>
                    <a:srgbClr val="000000"/>
                  </a:solidFill>
                  <a:effectLst/>
                  <a:latin typeface="Arial" panose="020B0604020202020204" pitchFamily="34" charset="0"/>
                  <a:cs typeface="Arial" panose="020B0604020202020204" pitchFamily="34" charset="0"/>
                </a:rPr>
                <a:t>change</a:t>
              </a:r>
              <a:r>
                <a:rPr lang="pt-BR" sz="800" b="0" u="none" strike="noStrike">
                  <a:solidFill>
                    <a:srgbClr val="000000"/>
                  </a:solidFill>
                  <a:effectLst/>
                  <a:latin typeface="Arial" panose="020B0604020202020204" pitchFamily="34" charset="0"/>
                  <a:cs typeface="Arial" panose="020B0604020202020204" pitchFamily="34" charset="0"/>
                </a:rPr>
                <a:t> (%)</a:t>
              </a:r>
              <a:endParaRPr lang="en-GB" sz="800" b="0" u="none" strike="noStrike">
                <a:effectLst/>
                <a:latin typeface="Arial" panose="020B0604020202020204" pitchFamily="34" charset="0"/>
                <a:ea typeface="Helvetica Neue" panose="02000503000000020004" pitchFamily="2" charset="0"/>
                <a:cs typeface="Arial" panose="020B0604020202020204" pitchFamily="34" charset="0"/>
              </a:endParaRPr>
            </a:p>
          </p:txBody>
        </p:sp>
        <p:sp>
          <p:nvSpPr>
            <p:cNvPr id="20" name="TextBox 19">
              <a:extLst>
                <a:ext uri="{FF2B5EF4-FFF2-40B4-BE49-F238E27FC236}">
                  <a16:creationId xmlns:a16="http://schemas.microsoft.com/office/drawing/2014/main" id="{ACAB9E2C-3816-FB53-2288-EE8486174799}"/>
                </a:ext>
              </a:extLst>
            </p:cNvPr>
            <p:cNvSpPr txBox="1"/>
            <p:nvPr/>
          </p:nvSpPr>
          <p:spPr>
            <a:xfrm>
              <a:off x="902570"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=16</a:t>
              </a:r>
            </a:p>
          </p:txBody>
        </p:sp>
        <p:sp>
          <p:nvSpPr>
            <p:cNvPr id="21" name="TextBox 20">
              <a:extLst>
                <a:ext uri="{FF2B5EF4-FFF2-40B4-BE49-F238E27FC236}">
                  <a16:creationId xmlns:a16="http://schemas.microsoft.com/office/drawing/2014/main" id="{E498B204-185A-EA74-C951-0CBF46F8962B}"/>
                </a:ext>
              </a:extLst>
            </p:cNvPr>
            <p:cNvSpPr txBox="1"/>
            <p:nvPr/>
          </p:nvSpPr>
          <p:spPr>
            <a:xfrm>
              <a:off x="1180234"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=14</a:t>
              </a:r>
            </a:p>
          </p:txBody>
        </p:sp>
        <p:sp>
          <p:nvSpPr>
            <p:cNvPr id="22" name="TextBox 21">
              <a:extLst>
                <a:ext uri="{FF2B5EF4-FFF2-40B4-BE49-F238E27FC236}">
                  <a16:creationId xmlns:a16="http://schemas.microsoft.com/office/drawing/2014/main" id="{BEE99161-2A95-ED6F-0D4F-ED6FF793DCE1}"/>
                </a:ext>
              </a:extLst>
            </p:cNvPr>
            <p:cNvSpPr txBox="1"/>
            <p:nvPr/>
          </p:nvSpPr>
          <p:spPr>
            <a:xfrm>
              <a:off x="1457898"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=12</a:t>
              </a:r>
            </a:p>
          </p:txBody>
        </p:sp>
        <p:sp>
          <p:nvSpPr>
            <p:cNvPr id="23" name="TextBox 22">
              <a:extLst>
                <a:ext uri="{FF2B5EF4-FFF2-40B4-BE49-F238E27FC236}">
                  <a16:creationId xmlns:a16="http://schemas.microsoft.com/office/drawing/2014/main" id="{C41996E8-E9BD-7E30-B66F-086B3CB11EE6}"/>
                </a:ext>
              </a:extLst>
            </p:cNvPr>
            <p:cNvSpPr txBox="1"/>
            <p:nvPr/>
          </p:nvSpPr>
          <p:spPr>
            <a:xfrm>
              <a:off x="1705548"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=11</a:t>
              </a:r>
            </a:p>
          </p:txBody>
        </p:sp>
        <p:sp>
          <p:nvSpPr>
            <p:cNvPr id="24" name="TextBox 23">
              <a:extLst>
                <a:ext uri="{FF2B5EF4-FFF2-40B4-BE49-F238E27FC236}">
                  <a16:creationId xmlns:a16="http://schemas.microsoft.com/office/drawing/2014/main" id="{B9E3BC55-950F-7880-2DC3-C83B3EF8EA23}"/>
                </a:ext>
              </a:extLst>
            </p:cNvPr>
            <p:cNvSpPr txBox="1"/>
            <p:nvPr/>
          </p:nvSpPr>
          <p:spPr>
            <a:xfrm>
              <a:off x="1983212"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=9</a:t>
              </a:r>
            </a:p>
          </p:txBody>
        </p:sp>
        <p:sp>
          <p:nvSpPr>
            <p:cNvPr id="25" name="TextBox 24">
              <a:extLst>
                <a:ext uri="{FF2B5EF4-FFF2-40B4-BE49-F238E27FC236}">
                  <a16:creationId xmlns:a16="http://schemas.microsoft.com/office/drawing/2014/main" id="{6854DBAF-7B04-B8DD-77C0-33C29CADB748}"/>
                </a:ext>
              </a:extLst>
            </p:cNvPr>
            <p:cNvSpPr txBox="1"/>
            <p:nvPr/>
          </p:nvSpPr>
          <p:spPr>
            <a:xfrm>
              <a:off x="2246737"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2D984AAB-254E-D67E-427B-B89025A57B91}"/>
                </a:ext>
              </a:extLst>
            </p:cNvPr>
            <p:cNvSpPr txBox="1"/>
            <p:nvPr/>
          </p:nvSpPr>
          <p:spPr>
            <a:xfrm>
              <a:off x="2612998"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=24</a:t>
              </a:r>
            </a:p>
          </p:txBody>
        </p:sp>
        <p:sp>
          <p:nvSpPr>
            <p:cNvPr id="27" name="TextBox 26">
              <a:extLst>
                <a:ext uri="{FF2B5EF4-FFF2-40B4-BE49-F238E27FC236}">
                  <a16:creationId xmlns:a16="http://schemas.microsoft.com/office/drawing/2014/main" id="{EEE35879-2C7B-BC86-DFAC-6DAD5EA90E50}"/>
                </a:ext>
              </a:extLst>
            </p:cNvPr>
            <p:cNvSpPr txBox="1"/>
            <p:nvPr/>
          </p:nvSpPr>
          <p:spPr>
            <a:xfrm>
              <a:off x="2890662"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0A9AA994-4F2B-7BF8-69D9-5C353192D9B3}"/>
                </a:ext>
              </a:extLst>
            </p:cNvPr>
            <p:cNvSpPr txBox="1"/>
            <p:nvPr/>
          </p:nvSpPr>
          <p:spPr>
            <a:xfrm>
              <a:off x="3168326"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=12</a:t>
              </a:r>
            </a:p>
          </p:txBody>
        </p:sp>
        <p:sp>
          <p:nvSpPr>
            <p:cNvPr id="29" name="TextBox 28">
              <a:extLst>
                <a:ext uri="{FF2B5EF4-FFF2-40B4-BE49-F238E27FC236}">
                  <a16:creationId xmlns:a16="http://schemas.microsoft.com/office/drawing/2014/main" id="{EE7E16CA-3C3A-82A4-34D6-7BDE2B52691A}"/>
                </a:ext>
              </a:extLst>
            </p:cNvPr>
            <p:cNvSpPr txBox="1"/>
            <p:nvPr/>
          </p:nvSpPr>
          <p:spPr>
            <a:xfrm>
              <a:off x="3415976"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=14</a:t>
              </a:r>
            </a:p>
          </p:txBody>
        </p:sp>
        <p:sp>
          <p:nvSpPr>
            <p:cNvPr id="30" name="TextBox 29">
              <a:extLst>
                <a:ext uri="{FF2B5EF4-FFF2-40B4-BE49-F238E27FC236}">
                  <a16:creationId xmlns:a16="http://schemas.microsoft.com/office/drawing/2014/main" id="{F5538203-D9A7-1889-5DA8-ABAE56C0AE72}"/>
                </a:ext>
              </a:extLst>
            </p:cNvPr>
            <p:cNvSpPr txBox="1"/>
            <p:nvPr/>
          </p:nvSpPr>
          <p:spPr>
            <a:xfrm>
              <a:off x="3693640"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=12</a:t>
              </a:r>
            </a:p>
          </p:txBody>
        </p:sp>
        <p:sp>
          <p:nvSpPr>
            <p:cNvPr id="31" name="TextBox 30">
              <a:extLst>
                <a:ext uri="{FF2B5EF4-FFF2-40B4-BE49-F238E27FC236}">
                  <a16:creationId xmlns:a16="http://schemas.microsoft.com/office/drawing/2014/main" id="{47C1723B-2E0B-BB18-9275-DDCB57313850}"/>
                </a:ext>
              </a:extLst>
            </p:cNvPr>
            <p:cNvSpPr txBox="1"/>
            <p:nvPr/>
          </p:nvSpPr>
          <p:spPr>
            <a:xfrm>
              <a:off x="3941290" y="3770648"/>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=13</a:t>
              </a:r>
            </a:p>
          </p:txBody>
        </p:sp>
        <p:sp>
          <p:nvSpPr>
            <p:cNvPr id="32" name="TextBox 31">
              <a:extLst>
                <a:ext uri="{FF2B5EF4-FFF2-40B4-BE49-F238E27FC236}">
                  <a16:creationId xmlns:a16="http://schemas.microsoft.com/office/drawing/2014/main" id="{99F84C7D-08E1-99E8-0215-33F6280A4586}"/>
                </a:ext>
              </a:extLst>
            </p:cNvPr>
            <p:cNvSpPr txBox="1"/>
            <p:nvPr/>
          </p:nvSpPr>
          <p:spPr>
            <a:xfrm>
              <a:off x="4316429"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=25</a:t>
              </a:r>
            </a:p>
          </p:txBody>
        </p:sp>
        <p:sp>
          <p:nvSpPr>
            <p:cNvPr id="33" name="TextBox 32">
              <a:extLst>
                <a:ext uri="{FF2B5EF4-FFF2-40B4-BE49-F238E27FC236}">
                  <a16:creationId xmlns:a16="http://schemas.microsoft.com/office/drawing/2014/main" id="{47E23F26-4265-D705-1279-42253431FEEF}"/>
                </a:ext>
              </a:extLst>
            </p:cNvPr>
            <p:cNvSpPr txBox="1"/>
            <p:nvPr/>
          </p:nvSpPr>
          <p:spPr>
            <a:xfrm>
              <a:off x="4594093"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=28</a:t>
              </a:r>
            </a:p>
          </p:txBody>
        </p:sp>
        <p:sp>
          <p:nvSpPr>
            <p:cNvPr id="34" name="TextBox 33">
              <a:extLst>
                <a:ext uri="{FF2B5EF4-FFF2-40B4-BE49-F238E27FC236}">
                  <a16:creationId xmlns:a16="http://schemas.microsoft.com/office/drawing/2014/main" id="{BFA460B1-788F-9E43-EF26-E63A2D1283CA}"/>
                </a:ext>
              </a:extLst>
            </p:cNvPr>
            <p:cNvSpPr txBox="1"/>
            <p:nvPr/>
          </p:nvSpPr>
          <p:spPr>
            <a:xfrm>
              <a:off x="4868582"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=17</a:t>
              </a:r>
            </a:p>
          </p:txBody>
        </p:sp>
        <p:sp>
          <p:nvSpPr>
            <p:cNvPr id="35" name="TextBox 34">
              <a:extLst>
                <a:ext uri="{FF2B5EF4-FFF2-40B4-BE49-F238E27FC236}">
                  <a16:creationId xmlns:a16="http://schemas.microsoft.com/office/drawing/2014/main" id="{D1701F35-AF52-4186-688F-3C8C8221A8EB}"/>
                </a:ext>
              </a:extLst>
            </p:cNvPr>
            <p:cNvSpPr txBox="1"/>
            <p:nvPr/>
          </p:nvSpPr>
          <p:spPr>
            <a:xfrm>
              <a:off x="5119407"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=12</a:t>
              </a:r>
            </a:p>
          </p:txBody>
        </p:sp>
        <p:sp>
          <p:nvSpPr>
            <p:cNvPr id="36" name="TextBox 35">
              <a:extLst>
                <a:ext uri="{FF2B5EF4-FFF2-40B4-BE49-F238E27FC236}">
                  <a16:creationId xmlns:a16="http://schemas.microsoft.com/office/drawing/2014/main" id="{BDE80294-626B-6A9B-C13E-CB90FD14FCA2}"/>
                </a:ext>
              </a:extLst>
            </p:cNvPr>
            <p:cNvSpPr txBox="1"/>
            <p:nvPr/>
          </p:nvSpPr>
          <p:spPr>
            <a:xfrm>
              <a:off x="5397071"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=13</a:t>
              </a:r>
            </a:p>
          </p:txBody>
        </p:sp>
        <p:sp>
          <p:nvSpPr>
            <p:cNvPr id="37" name="TextBox 36">
              <a:extLst>
                <a:ext uri="{FF2B5EF4-FFF2-40B4-BE49-F238E27FC236}">
                  <a16:creationId xmlns:a16="http://schemas.microsoft.com/office/drawing/2014/main" id="{87A13BDF-C058-7DE3-E05C-E1C6986CC3A1}"/>
                </a:ext>
              </a:extLst>
            </p:cNvPr>
            <p:cNvSpPr txBox="1"/>
            <p:nvPr/>
          </p:nvSpPr>
          <p:spPr>
            <a:xfrm>
              <a:off x="5644721" y="3772092"/>
              <a:ext cx="177415" cy="76944"/>
            </a:xfrm>
            <a:prstGeom prst="rect">
              <a:avLst/>
            </a:prstGeom>
            <a:solidFill>
              <a:schemeClr val="bg1"/>
            </a:solidFill>
          </p:spPr>
          <p:txBody>
            <a:bodyPr wrap="square" lIns="0" tIns="0" rIns="0" bIns="0" rtlCol="0" anchor="ctr" anchorCtr="0">
              <a:spAutoFit/>
            </a:bodyPr>
            <a:lstStyle/>
            <a:p>
              <a:pPr algn="ctr" rtl="0" fontAlgn="base"/>
              <a:r>
                <a:rPr lang="pt-BR" sz="500" b="0" u="none" strike="noStrike" err="1">
                  <a:solidFill>
                    <a:srgbClr val="000000"/>
                  </a:solidFill>
                  <a:effectLst/>
                  <a:latin typeface="Arial" panose="020B0604020202020204" pitchFamily="34" charset="0"/>
                  <a:cs typeface="Arial" panose="020B0604020202020204" pitchFamily="34" charset="0"/>
                </a:rPr>
                <a:t>n</a:t>
              </a:r>
              <a:r>
                <a:rPr lang="pt-BR" sz="500" b="0" u="none" strike="noStrike">
                  <a:solidFill>
                    <a:srgbClr val="000000"/>
                  </a:solidFill>
                  <a:effectLst/>
                  <a:latin typeface="Arial" panose="020B0604020202020204" pitchFamily="34" charset="0"/>
                  <a:cs typeface="Arial" panose="020B0604020202020204" pitchFamily="34" charset="0"/>
                </a:rPr>
                <a:t>=8</a:t>
              </a:r>
            </a:p>
          </p:txBody>
        </p:sp>
        <p:sp>
          <p:nvSpPr>
            <p:cNvPr id="38" name="TextBox 37">
              <a:extLst>
                <a:ext uri="{FF2B5EF4-FFF2-40B4-BE49-F238E27FC236}">
                  <a16:creationId xmlns:a16="http://schemas.microsoft.com/office/drawing/2014/main" id="{A31FF988-0583-CFDA-5C84-583E74F5ACE8}"/>
                </a:ext>
              </a:extLst>
            </p:cNvPr>
            <p:cNvSpPr txBox="1"/>
            <p:nvPr/>
          </p:nvSpPr>
          <p:spPr>
            <a:xfrm rot="18938629">
              <a:off x="5619032" y="3912013"/>
              <a:ext cx="174732" cy="107879"/>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C7D1</a:t>
              </a:r>
            </a:p>
          </p:txBody>
        </p:sp>
        <p:sp>
          <p:nvSpPr>
            <p:cNvPr id="39" name="TextBox 38">
              <a:extLst>
                <a:ext uri="{FF2B5EF4-FFF2-40B4-BE49-F238E27FC236}">
                  <a16:creationId xmlns:a16="http://schemas.microsoft.com/office/drawing/2014/main" id="{C2CC9920-A38B-8458-5399-D40BAC616101}"/>
                </a:ext>
              </a:extLst>
            </p:cNvPr>
            <p:cNvSpPr txBox="1"/>
            <p:nvPr/>
          </p:nvSpPr>
          <p:spPr>
            <a:xfrm rot="18938629">
              <a:off x="5322077"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C5D1</a:t>
              </a:r>
            </a:p>
          </p:txBody>
        </p:sp>
        <p:sp>
          <p:nvSpPr>
            <p:cNvPr id="40" name="TextBox 39">
              <a:extLst>
                <a:ext uri="{FF2B5EF4-FFF2-40B4-BE49-F238E27FC236}">
                  <a16:creationId xmlns:a16="http://schemas.microsoft.com/office/drawing/2014/main" id="{CF4504FC-6FB7-257D-31E1-13D6F3BC4693}"/>
                </a:ext>
              </a:extLst>
            </p:cNvPr>
            <p:cNvSpPr txBox="1"/>
            <p:nvPr/>
          </p:nvSpPr>
          <p:spPr>
            <a:xfrm rot="18938629">
              <a:off x="5068434"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C4D1</a:t>
              </a:r>
            </a:p>
          </p:txBody>
        </p:sp>
        <p:sp>
          <p:nvSpPr>
            <p:cNvPr id="41" name="TextBox 40">
              <a:extLst>
                <a:ext uri="{FF2B5EF4-FFF2-40B4-BE49-F238E27FC236}">
                  <a16:creationId xmlns:a16="http://schemas.microsoft.com/office/drawing/2014/main" id="{A3E9D56C-5FB2-0881-1614-49F37799E96E}"/>
                </a:ext>
              </a:extLst>
            </p:cNvPr>
            <p:cNvSpPr txBox="1"/>
            <p:nvPr/>
          </p:nvSpPr>
          <p:spPr>
            <a:xfrm rot="18938629">
              <a:off x="4788239"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C3D1</a:t>
              </a:r>
            </a:p>
          </p:txBody>
        </p:sp>
        <p:sp>
          <p:nvSpPr>
            <p:cNvPr id="42" name="TextBox 41">
              <a:extLst>
                <a:ext uri="{FF2B5EF4-FFF2-40B4-BE49-F238E27FC236}">
                  <a16:creationId xmlns:a16="http://schemas.microsoft.com/office/drawing/2014/main" id="{F2E97CE7-86B6-456F-9A8C-032062E64DE1}"/>
                </a:ext>
              </a:extLst>
            </p:cNvPr>
            <p:cNvSpPr txBox="1"/>
            <p:nvPr/>
          </p:nvSpPr>
          <p:spPr>
            <a:xfrm rot="18938629">
              <a:off x="4510587"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C2D1</a:t>
              </a:r>
            </a:p>
          </p:txBody>
        </p:sp>
        <p:sp>
          <p:nvSpPr>
            <p:cNvPr id="43" name="TextBox 42">
              <a:extLst>
                <a:ext uri="{FF2B5EF4-FFF2-40B4-BE49-F238E27FC236}">
                  <a16:creationId xmlns:a16="http://schemas.microsoft.com/office/drawing/2014/main" id="{2A062FA6-F6A7-CAC6-4E35-6C33C9AFF1B5}"/>
                </a:ext>
              </a:extLst>
            </p:cNvPr>
            <p:cNvSpPr txBox="1"/>
            <p:nvPr/>
          </p:nvSpPr>
          <p:spPr>
            <a:xfrm rot="18938629">
              <a:off x="3982340" y="4037809"/>
              <a:ext cx="524552" cy="83223"/>
            </a:xfrm>
            <a:prstGeom prst="rect">
              <a:avLst/>
            </a:prstGeom>
            <a:solidFill>
              <a:schemeClr val="bg1"/>
            </a:solidFill>
          </p:spPr>
          <p:txBody>
            <a:bodyPr wrap="square" lIns="0" tIns="0" rIns="0" bIns="0" rtlCol="0" anchor="ctr" anchorCtr="0">
              <a:noAutofit/>
            </a:bodyPr>
            <a:lstStyle/>
            <a:p>
              <a:pPr algn="r" rtl="0" fontAlgn="base"/>
              <a:r>
                <a:rPr lang="pt-BR" sz="500" b="0" u="none" strike="noStrike" err="1">
                  <a:solidFill>
                    <a:srgbClr val="000000"/>
                  </a:solidFill>
                  <a:effectLst/>
                  <a:latin typeface="Arial" panose="020B0604020202020204" pitchFamily="34" charset="0"/>
                  <a:cs typeface="Arial" panose="020B0604020202020204" pitchFamily="34" charset="0"/>
                </a:rPr>
                <a:t>Pre-treatment</a:t>
              </a:r>
              <a:endParaRPr lang="pt-BR" sz="500" b="0" u="none" strike="noStrike">
                <a:solidFill>
                  <a:srgbClr val="000000"/>
                </a:solidFill>
                <a:effectLst/>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3FB8F86-03DC-31FA-A452-5BBAF644A7A2}"/>
                </a:ext>
              </a:extLst>
            </p:cNvPr>
            <p:cNvSpPr txBox="1"/>
            <p:nvPr/>
          </p:nvSpPr>
          <p:spPr>
            <a:xfrm rot="18938629">
              <a:off x="3910928" y="3912013"/>
              <a:ext cx="174732" cy="107879"/>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C7D1</a:t>
              </a:r>
            </a:p>
          </p:txBody>
        </p:sp>
        <p:sp>
          <p:nvSpPr>
            <p:cNvPr id="45" name="TextBox 44">
              <a:extLst>
                <a:ext uri="{FF2B5EF4-FFF2-40B4-BE49-F238E27FC236}">
                  <a16:creationId xmlns:a16="http://schemas.microsoft.com/office/drawing/2014/main" id="{191517DF-CCCC-194D-A245-D078644E1636}"/>
                </a:ext>
              </a:extLst>
            </p:cNvPr>
            <p:cNvSpPr txBox="1"/>
            <p:nvPr/>
          </p:nvSpPr>
          <p:spPr>
            <a:xfrm rot="18938629">
              <a:off x="3613973"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C5D1</a:t>
              </a:r>
            </a:p>
          </p:txBody>
        </p:sp>
        <p:sp>
          <p:nvSpPr>
            <p:cNvPr id="46" name="TextBox 45">
              <a:extLst>
                <a:ext uri="{FF2B5EF4-FFF2-40B4-BE49-F238E27FC236}">
                  <a16:creationId xmlns:a16="http://schemas.microsoft.com/office/drawing/2014/main" id="{74E90A24-408B-D859-B81C-8EED8E88607F}"/>
                </a:ext>
              </a:extLst>
            </p:cNvPr>
            <p:cNvSpPr txBox="1"/>
            <p:nvPr/>
          </p:nvSpPr>
          <p:spPr>
            <a:xfrm rot="18938629">
              <a:off x="3360330"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C4D1</a:t>
              </a:r>
            </a:p>
          </p:txBody>
        </p:sp>
        <p:sp>
          <p:nvSpPr>
            <p:cNvPr id="47" name="TextBox 46">
              <a:extLst>
                <a:ext uri="{FF2B5EF4-FFF2-40B4-BE49-F238E27FC236}">
                  <a16:creationId xmlns:a16="http://schemas.microsoft.com/office/drawing/2014/main" id="{046A9061-0F2C-F0B9-2C60-24A05A0B0F76}"/>
                </a:ext>
              </a:extLst>
            </p:cNvPr>
            <p:cNvSpPr txBox="1"/>
            <p:nvPr/>
          </p:nvSpPr>
          <p:spPr>
            <a:xfrm rot="18938629">
              <a:off x="3080135"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C3D1</a:t>
              </a:r>
            </a:p>
          </p:txBody>
        </p:sp>
        <p:sp>
          <p:nvSpPr>
            <p:cNvPr id="48" name="TextBox 47">
              <a:extLst>
                <a:ext uri="{FF2B5EF4-FFF2-40B4-BE49-F238E27FC236}">
                  <a16:creationId xmlns:a16="http://schemas.microsoft.com/office/drawing/2014/main" id="{CF3996DA-23F4-A4F5-9753-2C19FE356A65}"/>
                </a:ext>
              </a:extLst>
            </p:cNvPr>
            <p:cNvSpPr txBox="1"/>
            <p:nvPr/>
          </p:nvSpPr>
          <p:spPr>
            <a:xfrm rot="18938629">
              <a:off x="2802483" y="3927711"/>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C2D1</a:t>
              </a:r>
            </a:p>
          </p:txBody>
        </p:sp>
        <p:sp>
          <p:nvSpPr>
            <p:cNvPr id="49" name="TextBox 48">
              <a:extLst>
                <a:ext uri="{FF2B5EF4-FFF2-40B4-BE49-F238E27FC236}">
                  <a16:creationId xmlns:a16="http://schemas.microsoft.com/office/drawing/2014/main" id="{1D5D0646-F2F9-C6EA-48E3-067846AA45BA}"/>
                </a:ext>
              </a:extLst>
            </p:cNvPr>
            <p:cNvSpPr txBox="1"/>
            <p:nvPr/>
          </p:nvSpPr>
          <p:spPr>
            <a:xfrm rot="18938629">
              <a:off x="2274236" y="4037809"/>
              <a:ext cx="524552" cy="83223"/>
            </a:xfrm>
            <a:prstGeom prst="rect">
              <a:avLst/>
            </a:prstGeom>
            <a:solidFill>
              <a:schemeClr val="bg1"/>
            </a:solidFill>
          </p:spPr>
          <p:txBody>
            <a:bodyPr wrap="square" lIns="0" tIns="0" rIns="0" bIns="0" rtlCol="0" anchor="ctr" anchorCtr="0">
              <a:noAutofit/>
            </a:bodyPr>
            <a:lstStyle/>
            <a:p>
              <a:pPr algn="r" rtl="0" fontAlgn="base"/>
              <a:r>
                <a:rPr lang="pt-BR" sz="500" b="0" u="none" strike="noStrike" err="1">
                  <a:solidFill>
                    <a:srgbClr val="000000"/>
                  </a:solidFill>
                  <a:effectLst/>
                  <a:latin typeface="Arial" panose="020B0604020202020204" pitchFamily="34" charset="0"/>
                  <a:cs typeface="Arial" panose="020B0604020202020204" pitchFamily="34" charset="0"/>
                </a:rPr>
                <a:t>Pre-treatment</a:t>
              </a:r>
              <a:endParaRPr lang="pt-BR" sz="500" b="0" u="none" strike="noStrike">
                <a:solidFill>
                  <a:srgbClr val="000000"/>
                </a:solidFill>
                <a:effectLst/>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B8E9AB0-3428-4C98-0CCF-2D3AD5922D28}"/>
                </a:ext>
              </a:extLst>
            </p:cNvPr>
            <p:cNvSpPr txBox="1"/>
            <p:nvPr/>
          </p:nvSpPr>
          <p:spPr>
            <a:xfrm rot="18938629">
              <a:off x="2202825" y="3911129"/>
              <a:ext cx="174732" cy="107879"/>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C7D1</a:t>
              </a:r>
            </a:p>
          </p:txBody>
        </p:sp>
        <p:sp>
          <p:nvSpPr>
            <p:cNvPr id="51" name="TextBox 50">
              <a:extLst>
                <a:ext uri="{FF2B5EF4-FFF2-40B4-BE49-F238E27FC236}">
                  <a16:creationId xmlns:a16="http://schemas.microsoft.com/office/drawing/2014/main" id="{E2A5FD43-B1AE-6A9A-643F-AD097A61094F}"/>
                </a:ext>
              </a:extLst>
            </p:cNvPr>
            <p:cNvSpPr txBox="1"/>
            <p:nvPr/>
          </p:nvSpPr>
          <p:spPr>
            <a:xfrm rot="18938629">
              <a:off x="1905870" y="3926827"/>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C5D1</a:t>
              </a:r>
            </a:p>
          </p:txBody>
        </p:sp>
        <p:sp>
          <p:nvSpPr>
            <p:cNvPr id="52" name="TextBox 51">
              <a:extLst>
                <a:ext uri="{FF2B5EF4-FFF2-40B4-BE49-F238E27FC236}">
                  <a16:creationId xmlns:a16="http://schemas.microsoft.com/office/drawing/2014/main" id="{D8951049-6F1B-3BD1-5EAE-2B2AAC9FCA86}"/>
                </a:ext>
              </a:extLst>
            </p:cNvPr>
            <p:cNvSpPr txBox="1"/>
            <p:nvPr/>
          </p:nvSpPr>
          <p:spPr>
            <a:xfrm rot="18938629">
              <a:off x="1652227" y="3926827"/>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C4D1</a:t>
              </a:r>
            </a:p>
          </p:txBody>
        </p:sp>
        <p:sp>
          <p:nvSpPr>
            <p:cNvPr id="53" name="TextBox 52">
              <a:extLst>
                <a:ext uri="{FF2B5EF4-FFF2-40B4-BE49-F238E27FC236}">
                  <a16:creationId xmlns:a16="http://schemas.microsoft.com/office/drawing/2014/main" id="{5A4699B2-4BE0-4DBC-8A75-8A47F916EF49}"/>
                </a:ext>
              </a:extLst>
            </p:cNvPr>
            <p:cNvSpPr txBox="1"/>
            <p:nvPr/>
          </p:nvSpPr>
          <p:spPr>
            <a:xfrm rot="18938629">
              <a:off x="1372032" y="3926827"/>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C3D1</a:t>
              </a:r>
            </a:p>
          </p:txBody>
        </p:sp>
        <p:sp>
          <p:nvSpPr>
            <p:cNvPr id="54" name="TextBox 53">
              <a:extLst>
                <a:ext uri="{FF2B5EF4-FFF2-40B4-BE49-F238E27FC236}">
                  <a16:creationId xmlns:a16="http://schemas.microsoft.com/office/drawing/2014/main" id="{42F47830-A72D-4D61-5AAD-0B2F971129B8}"/>
                </a:ext>
              </a:extLst>
            </p:cNvPr>
            <p:cNvSpPr txBox="1"/>
            <p:nvPr/>
          </p:nvSpPr>
          <p:spPr>
            <a:xfrm rot="18938629">
              <a:off x="1094380" y="3926827"/>
              <a:ext cx="209590" cy="83223"/>
            </a:xfrm>
            <a:prstGeom prst="rect">
              <a:avLst/>
            </a:prstGeom>
            <a:solidFill>
              <a:schemeClr val="bg1"/>
            </a:solidFill>
          </p:spPr>
          <p:txBody>
            <a:bodyPr wrap="square" lIns="0" tIns="0" rIns="0" bIns="0" rtlCol="0" anchor="ctr" anchorCtr="0">
              <a:noAutofit/>
            </a:bodyPr>
            <a:lstStyle/>
            <a:p>
              <a:pPr algn="ctr" rtl="0" fontAlgn="base"/>
              <a:r>
                <a:rPr lang="pt-BR" sz="500" b="0" u="none" strike="noStrike">
                  <a:solidFill>
                    <a:srgbClr val="000000"/>
                  </a:solidFill>
                  <a:effectLst/>
                  <a:latin typeface="Arial" panose="020B0604020202020204" pitchFamily="34" charset="0"/>
                  <a:cs typeface="Arial" panose="020B0604020202020204" pitchFamily="34" charset="0"/>
                </a:rPr>
                <a:t>C2D1</a:t>
              </a:r>
            </a:p>
          </p:txBody>
        </p:sp>
        <p:sp>
          <p:nvSpPr>
            <p:cNvPr id="55" name="TextBox 54">
              <a:extLst>
                <a:ext uri="{FF2B5EF4-FFF2-40B4-BE49-F238E27FC236}">
                  <a16:creationId xmlns:a16="http://schemas.microsoft.com/office/drawing/2014/main" id="{E4687BB0-373E-4DAC-102F-25B2E22E06E5}"/>
                </a:ext>
              </a:extLst>
            </p:cNvPr>
            <p:cNvSpPr txBox="1"/>
            <p:nvPr/>
          </p:nvSpPr>
          <p:spPr>
            <a:xfrm rot="18938629">
              <a:off x="566133" y="4036925"/>
              <a:ext cx="524552" cy="83223"/>
            </a:xfrm>
            <a:prstGeom prst="rect">
              <a:avLst/>
            </a:prstGeom>
            <a:solidFill>
              <a:schemeClr val="bg1"/>
            </a:solidFill>
          </p:spPr>
          <p:txBody>
            <a:bodyPr wrap="square" lIns="0" tIns="0" rIns="0" bIns="0" rtlCol="0" anchor="ctr" anchorCtr="0">
              <a:noAutofit/>
            </a:bodyPr>
            <a:lstStyle/>
            <a:p>
              <a:pPr algn="r" rtl="0" fontAlgn="base"/>
              <a:r>
                <a:rPr lang="pt-BR" sz="500" b="0" u="none" strike="noStrike" err="1">
                  <a:solidFill>
                    <a:srgbClr val="000000"/>
                  </a:solidFill>
                  <a:effectLst/>
                  <a:latin typeface="Arial" panose="020B0604020202020204" pitchFamily="34" charset="0"/>
                  <a:cs typeface="Arial" panose="020B0604020202020204" pitchFamily="34" charset="0"/>
                </a:rPr>
                <a:t>Pre-treatment</a:t>
              </a:r>
              <a:endParaRPr lang="pt-BR" sz="500" b="0" u="none" strike="noStrike">
                <a:solidFill>
                  <a:srgbClr val="0000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997304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DDCD8F-9EBD-AD62-2BFF-3228CBFF87DF}"/>
              </a:ext>
            </a:extLst>
          </p:cNvPr>
          <p:cNvSpPr>
            <a:spLocks noGrp="1"/>
          </p:cNvSpPr>
          <p:nvPr>
            <p:ph type="title"/>
          </p:nvPr>
        </p:nvSpPr>
        <p:spPr>
          <a:xfrm>
            <a:off x="380999" y="41483"/>
            <a:ext cx="8383073" cy="616813"/>
          </a:xfrm>
        </p:spPr>
        <p:txBody>
          <a:bodyPr/>
          <a:lstStyle/>
          <a:p>
            <a:r>
              <a:rPr lang="en-GB" sz="2400" b="0" i="0" u="none" strike="noStrike">
                <a:effectLst/>
                <a:ea typeface="Helvetica Neue" panose="02000503000000020004" pitchFamily="2" charset="0"/>
              </a:rPr>
              <a:t>Objective response rate and clinical benefit rate at 24 weeks</a:t>
            </a:r>
            <a:endParaRPr lang="en-US" sz="2400"/>
          </a:p>
        </p:txBody>
      </p:sp>
      <p:sp>
        <p:nvSpPr>
          <p:cNvPr id="4" name="Content Placeholder 2">
            <a:extLst>
              <a:ext uri="{FF2B5EF4-FFF2-40B4-BE49-F238E27FC236}">
                <a16:creationId xmlns:a16="http://schemas.microsoft.com/office/drawing/2014/main" id="{FA5D7C47-52A6-407A-84B6-44DEB8B99602}"/>
              </a:ext>
            </a:extLst>
          </p:cNvPr>
          <p:cNvSpPr txBox="1">
            <a:spLocks/>
          </p:cNvSpPr>
          <p:nvPr/>
        </p:nvSpPr>
        <p:spPr>
          <a:xfrm>
            <a:off x="458856" y="3943163"/>
            <a:ext cx="8427581" cy="708942"/>
          </a:xfrm>
          <a:prstGeom prst="rect">
            <a:avLst/>
          </a:prstGeom>
        </p:spPr>
        <p:txBody>
          <a:bodyPr lIns="0" tIns="0" rIns="0" bIns="0" anchor="ctr">
            <a:normAutofit/>
          </a:bodyPr>
          <a:lstStyle>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GB" sz="1200" b="0" i="0" u="none" strike="noStrike" dirty="0" err="1">
                <a:effectLst/>
                <a:ea typeface="Helvetica Neue" panose="02000503000000020004" pitchFamily="2" charset="0"/>
              </a:rPr>
              <a:t>Camizestrant</a:t>
            </a:r>
            <a:r>
              <a:rPr lang="en-GB" sz="1200" b="0" i="0" u="none" strike="noStrike" dirty="0">
                <a:effectLst/>
                <a:ea typeface="Helvetica Neue" panose="02000503000000020004" pitchFamily="2" charset="0"/>
              </a:rPr>
              <a:t> at 75 and 150 mg increases both ORR and CBR24 over </a:t>
            </a:r>
            <a:r>
              <a:rPr lang="en-GB" sz="1200" b="0" i="0" u="none" strike="noStrike" dirty="0" err="1">
                <a:effectLst/>
                <a:ea typeface="Helvetica Neue" panose="02000503000000020004" pitchFamily="2" charset="0"/>
              </a:rPr>
              <a:t>fulvestrant</a:t>
            </a:r>
            <a:r>
              <a:rPr lang="en-GB" sz="1200" b="0" i="0" u="none" strike="noStrike" dirty="0">
                <a:effectLst/>
                <a:ea typeface="Helvetica Neue" panose="02000503000000020004" pitchFamily="2" charset="0"/>
              </a:rPr>
              <a:t> </a:t>
            </a:r>
            <a:r>
              <a:rPr lang="en-US" sz="1200" b="0" i="0" u="none" strike="noStrike" dirty="0">
                <a:effectLst/>
                <a:ea typeface="Helvetica Neue" panose="02000503000000020004" pitchFamily="2" charset="0"/>
              </a:rPr>
              <a:t>​</a:t>
            </a:r>
          </a:p>
        </p:txBody>
      </p:sp>
      <p:sp>
        <p:nvSpPr>
          <p:cNvPr id="8" name="TextBox 7">
            <a:extLst>
              <a:ext uri="{FF2B5EF4-FFF2-40B4-BE49-F238E27FC236}">
                <a16:creationId xmlns:a16="http://schemas.microsoft.com/office/drawing/2014/main" id="{B3939CD3-8930-1681-6F95-66764768B9DA}"/>
              </a:ext>
            </a:extLst>
          </p:cNvPr>
          <p:cNvSpPr txBox="1"/>
          <p:nvPr/>
        </p:nvSpPr>
        <p:spPr>
          <a:xfrm>
            <a:off x="381600" y="4576698"/>
            <a:ext cx="8229600" cy="180425"/>
          </a:xfrm>
          <a:prstGeom prst="rect">
            <a:avLst/>
          </a:prstGeom>
          <a:noFill/>
        </p:spPr>
        <p:txBody>
          <a:bodyPr wrap="square" tIns="36000" bIns="36000" rtlCol="0" anchor="t" anchorCtr="0">
            <a:spAutoFit/>
          </a:bodyPr>
          <a:lstStyle/>
          <a:p>
            <a:pPr fontAlgn="base"/>
            <a:r>
              <a:rPr lang="en-US" sz="700" dirty="0">
                <a:latin typeface="Arial" panose="020B0604020202020204" pitchFamily="34" charset="0"/>
                <a:ea typeface="Helvetica Neue" panose="02000503000000020004" pitchFamily="2" charset="0"/>
                <a:cs typeface="Arial" panose="020B0604020202020204" pitchFamily="34" charset="0"/>
              </a:rPr>
              <a:t>CBR24: clinical benefit rate at 24 weeks; CI confidence interval; ORR: objective response rate</a:t>
            </a:r>
          </a:p>
        </p:txBody>
      </p:sp>
      <p:graphicFrame>
        <p:nvGraphicFramePr>
          <p:cNvPr id="11" name="Table 10">
            <a:extLst>
              <a:ext uri="{FF2B5EF4-FFF2-40B4-BE49-F238E27FC236}">
                <a16:creationId xmlns:a16="http://schemas.microsoft.com/office/drawing/2014/main" id="{C803F063-A008-8B00-2EBB-FD5501FD15B6}"/>
              </a:ext>
            </a:extLst>
          </p:cNvPr>
          <p:cNvGraphicFramePr>
            <a:graphicFrameLocks noGrp="1"/>
          </p:cNvGraphicFramePr>
          <p:nvPr>
            <p:extLst>
              <p:ext uri="{D42A27DB-BD31-4B8C-83A1-F6EECF244321}">
                <p14:modId xmlns:p14="http://schemas.microsoft.com/office/powerpoint/2010/main" val="3955248052"/>
              </p:ext>
            </p:extLst>
          </p:nvPr>
        </p:nvGraphicFramePr>
        <p:xfrm>
          <a:off x="458857" y="950400"/>
          <a:ext cx="8053667" cy="3197765"/>
        </p:xfrm>
        <a:graphic>
          <a:graphicData uri="http://schemas.openxmlformats.org/drawingml/2006/table">
            <a:tbl>
              <a:tblPr/>
              <a:tblGrid>
                <a:gridCol w="1940992">
                  <a:extLst>
                    <a:ext uri="{9D8B030D-6E8A-4147-A177-3AD203B41FA5}">
                      <a16:colId xmlns:a16="http://schemas.microsoft.com/office/drawing/2014/main" val="1688684074"/>
                    </a:ext>
                  </a:extLst>
                </a:gridCol>
                <a:gridCol w="579400">
                  <a:extLst>
                    <a:ext uri="{9D8B030D-6E8A-4147-A177-3AD203B41FA5}">
                      <a16:colId xmlns:a16="http://schemas.microsoft.com/office/drawing/2014/main" val="3828923703"/>
                    </a:ext>
                  </a:extLst>
                </a:gridCol>
                <a:gridCol w="1477471">
                  <a:extLst>
                    <a:ext uri="{9D8B030D-6E8A-4147-A177-3AD203B41FA5}">
                      <a16:colId xmlns:a16="http://schemas.microsoft.com/office/drawing/2014/main" val="698897013"/>
                    </a:ext>
                  </a:extLst>
                </a:gridCol>
                <a:gridCol w="1448501">
                  <a:extLst>
                    <a:ext uri="{9D8B030D-6E8A-4147-A177-3AD203B41FA5}">
                      <a16:colId xmlns:a16="http://schemas.microsoft.com/office/drawing/2014/main" val="467797780"/>
                    </a:ext>
                  </a:extLst>
                </a:gridCol>
                <a:gridCol w="869101">
                  <a:extLst>
                    <a:ext uri="{9D8B030D-6E8A-4147-A177-3AD203B41FA5}">
                      <a16:colId xmlns:a16="http://schemas.microsoft.com/office/drawing/2014/main" val="2970382929"/>
                    </a:ext>
                  </a:extLst>
                </a:gridCol>
                <a:gridCol w="869101">
                  <a:extLst>
                    <a:ext uri="{9D8B030D-6E8A-4147-A177-3AD203B41FA5}">
                      <a16:colId xmlns:a16="http://schemas.microsoft.com/office/drawing/2014/main" val="3025430058"/>
                    </a:ext>
                  </a:extLst>
                </a:gridCol>
                <a:gridCol w="869101">
                  <a:extLst>
                    <a:ext uri="{9D8B030D-6E8A-4147-A177-3AD203B41FA5}">
                      <a16:colId xmlns:a16="http://schemas.microsoft.com/office/drawing/2014/main" val="1469458284"/>
                    </a:ext>
                  </a:extLst>
                </a:gridCol>
              </a:tblGrid>
              <a:tr h="223541">
                <a:tc rowSpan="2">
                  <a:txBody>
                    <a:bodyPr/>
                    <a:lstStyle/>
                    <a:p>
                      <a:pPr algn="l"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Group​</a:t>
                      </a:r>
                      <a:endParaRPr lang="en-GB" sz="15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b">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rowSpan="2">
                  <a:txBody>
                    <a:bodyPr/>
                    <a:lstStyle/>
                    <a:p>
                      <a:pPr algn="ctr"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n​</a:t>
                      </a:r>
                      <a:endParaRPr lang="en-GB" sz="15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rowSpan="2">
                  <a:txBody>
                    <a:bodyPr/>
                    <a:lstStyle/>
                    <a:p>
                      <a:pPr algn="ctr" fontAlgn="base"/>
                      <a:r>
                        <a:rPr lang="en-US"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Number (%) of patients with response​</a:t>
                      </a:r>
                      <a:endParaRPr lang="en-US" sz="15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rowSpan="2">
                  <a:txBody>
                    <a:bodyPr/>
                    <a:lstStyle/>
                    <a:p>
                      <a:pPr algn="ctr"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Adjusted response rate (%)​</a:t>
                      </a:r>
                      <a:endParaRPr lang="en-GB" sz="15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gridSpan="3">
                  <a:txBody>
                    <a:bodyPr/>
                    <a:lstStyle/>
                    <a:p>
                      <a:pPr algn="ctr" fontAlgn="base"/>
                      <a:r>
                        <a:rPr lang="en-GB" sz="1000" b="1" i="0" u="none" strike="noStrike">
                          <a:solidFill>
                            <a:schemeClr val="bg1"/>
                          </a:solidFill>
                          <a:effectLst/>
                          <a:latin typeface="Arial" panose="020B0604020202020204" pitchFamily="34" charset="0"/>
                          <a:ea typeface="Helvetica Neue" panose="02000503000000020004" pitchFamily="2" charset="0"/>
                          <a:cs typeface="Arial" panose="020B0604020202020204" pitchFamily="34" charset="0"/>
                        </a:rPr>
                        <a:t>Comparison against fulvestrant </a:t>
                      </a:r>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endParaRPr lang="en-GB" sz="1500" b="1"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b">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3005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90579"/>
                  </a:ext>
                </a:extLst>
              </a:tr>
              <a:tr h="377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Odds ratio</a:t>
                      </a:r>
                      <a:r>
                        <a:rPr lang="en-GB" sz="1000" b="0"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endParaRPr lang="en-GB" sz="1500" b="0"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9760" marR="69760" marT="34880" marB="3488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a:txBody>
                    <a:bodyPr/>
                    <a:lstStyle/>
                    <a:p>
                      <a:pPr algn="ctr"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90% CI</a:t>
                      </a:r>
                      <a:r>
                        <a:rPr lang="en-GB" sz="1000" b="0"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endParaRPr lang="en-GB" sz="1500" b="0"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9760" marR="69760" marT="34880" marB="3488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tc>
                  <a:txBody>
                    <a:bodyPr/>
                    <a:lstStyle/>
                    <a:p>
                      <a:pPr algn="ctr"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2-sided </a:t>
                      </a:r>
                      <a:b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br>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p-value</a:t>
                      </a:r>
                      <a:r>
                        <a:rPr lang="en-GB" sz="1000" b="0" i="0">
                          <a:solidFill>
                            <a:schemeClr val="bg1"/>
                          </a:solidFill>
                          <a:effectLst/>
                          <a:latin typeface="Arial" panose="020B0604020202020204" pitchFamily="34" charset="0"/>
                          <a:ea typeface="Helvetica Neue" panose="02000503000000020004" pitchFamily="2" charset="0"/>
                          <a:cs typeface="Arial" panose="020B0604020202020204" pitchFamily="34" charset="0"/>
                        </a:rPr>
                        <a:t>​</a:t>
                      </a:r>
                      <a:endParaRPr lang="en-GB" sz="1500" b="0" i="0">
                        <a:solidFill>
                          <a:schemeClr val="bg1"/>
                        </a:solidFill>
                        <a:effectLst/>
                        <a:latin typeface="Arial" panose="020B0604020202020204" pitchFamily="34" charset="0"/>
                        <a:ea typeface="Helvetica Neue" panose="02000503000000020004" pitchFamily="2" charset="0"/>
                        <a:cs typeface="Arial" panose="020B0604020202020204" pitchFamily="34" charset="0"/>
                      </a:endParaRPr>
                    </a:p>
                  </a:txBody>
                  <a:tcPr marL="69760" marR="69760" marT="34880" marB="34880" anchor="b">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0051"/>
                    </a:solidFill>
                  </a:tcPr>
                </a:tc>
                <a:extLst>
                  <a:ext uri="{0D108BD9-81ED-4DB2-BD59-A6C34878D82A}">
                    <a16:rowId xmlns:a16="http://schemas.microsoft.com/office/drawing/2014/main" val="956015971"/>
                  </a:ext>
                </a:extLst>
              </a:tr>
              <a:tr h="223435">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ORR</a:t>
                      </a:r>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638511"/>
                  </a:ext>
                </a:extLst>
              </a:tr>
              <a:tr h="230512">
                <a:tc>
                  <a:txBody>
                    <a:bodyPr/>
                    <a:lstStyle/>
                    <a:p>
                      <a:pPr algn="l" fontAlgn="base"/>
                      <a:r>
                        <a:rPr lang="en-GB" sz="1000" b="1" i="0" err="1">
                          <a:solidFill>
                            <a:schemeClr val="bg1"/>
                          </a:solidFill>
                          <a:effectLst/>
                          <a:latin typeface="Arial" panose="020B0604020202020204" pitchFamily="34" charset="0"/>
                          <a:ea typeface="Helvetica Neue" panose="02000503000000020004" pitchFamily="2" charset="0"/>
                          <a:cs typeface="Arial" panose="020B0604020202020204" pitchFamily="34" charset="0"/>
                        </a:rPr>
                        <a:t>Camizestrant</a:t>
                      </a:r>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 75 mg​</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70</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11 (15.7)</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15.7</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1.43</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0.63-3.33</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0.4789</a:t>
                      </a: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444302"/>
                  </a:ext>
                </a:extLst>
              </a:tr>
              <a:tr h="230512">
                <a:tc>
                  <a:txBody>
                    <a:bodyPr/>
                    <a:lstStyle/>
                    <a:p>
                      <a:pPr algn="l"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Camizestrant 150 mg​</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65</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13 (20.0)</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20.3</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1.96</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0.88-4.51</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0.1675</a:t>
                      </a: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7106519"/>
                  </a:ext>
                </a:extLst>
              </a:tr>
              <a:tr h="230512">
                <a:tc>
                  <a:txBody>
                    <a:bodyPr/>
                    <a:lstStyle/>
                    <a:p>
                      <a:pPr algn="l"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Fulvestrant ​</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68</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8 (11.8)</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11.5</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endParaRP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0584834"/>
                  </a:ext>
                </a:extLst>
              </a:tr>
              <a:tr h="223435">
                <a:tc>
                  <a:txBody>
                    <a:bodyPr/>
                    <a:lstStyle/>
                    <a:p>
                      <a:pPr algn="l" fontAlgn="base"/>
                      <a:r>
                        <a:rPr lang="en-GB" sz="1000" b="1" i="0">
                          <a:solidFill>
                            <a:schemeClr val="tx1"/>
                          </a:solidFill>
                          <a:effectLst/>
                          <a:latin typeface="Arial" panose="020B0604020202020204" pitchFamily="34" charset="0"/>
                          <a:ea typeface="Helvetica Neue" panose="02000503000000020004" pitchFamily="2" charset="0"/>
                          <a:cs typeface="Arial" panose="020B0604020202020204" pitchFamily="34" charset="0"/>
                        </a:rPr>
                        <a:t>CBR</a:t>
                      </a:r>
                      <a:r>
                        <a:rPr lang="en-GB" sz="1000" b="1" i="0" baseline="0">
                          <a:solidFill>
                            <a:schemeClr val="tx1"/>
                          </a:solidFill>
                          <a:effectLst/>
                          <a:latin typeface="Arial" panose="020B0604020202020204" pitchFamily="34" charset="0"/>
                          <a:ea typeface="Helvetica Neue" panose="02000503000000020004" pitchFamily="2" charset="0"/>
                          <a:cs typeface="Arial" panose="020B0604020202020204" pitchFamily="34" charset="0"/>
                        </a:rPr>
                        <a:t>24</a:t>
                      </a:r>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txBody>
                  <a:tcPr marL="69760" marR="69760" marT="34880" marB="3488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248609"/>
                  </a:ext>
                </a:extLst>
              </a:tr>
              <a:tr h="230512">
                <a:tc>
                  <a:txBody>
                    <a:bodyPr/>
                    <a:lstStyle/>
                    <a:p>
                      <a:pPr algn="l"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Camizestrant 75 mg​</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FA0C9"/>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74</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35 (47.3)​​</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48.8​​</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1.48​</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0.84-2.64​</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0.2554​</a:t>
                      </a: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468875"/>
                  </a:ext>
                </a:extLst>
              </a:tr>
              <a:tr h="230512">
                <a:tc>
                  <a:txBody>
                    <a:bodyPr/>
                    <a:lstStyle/>
                    <a:p>
                      <a:pPr algn="l" fontAlgn="base"/>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Camizestrant 150 mg​</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93279"/>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73</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36 (49.3)​​</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51.0​​</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1.62​​</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0.91-2.89​</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0.1658​</a:t>
                      </a: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66094"/>
                  </a:ext>
                </a:extLst>
              </a:tr>
              <a:tr h="230512">
                <a:tc>
                  <a:txBody>
                    <a:bodyPr/>
                    <a:lstStyle/>
                    <a:p>
                      <a:pPr algn="l" fontAlgn="base"/>
                      <a:r>
                        <a:rPr lang="en-GB" sz="1000" b="1" i="0" err="1">
                          <a:solidFill>
                            <a:schemeClr val="bg1"/>
                          </a:solidFill>
                          <a:effectLst/>
                          <a:latin typeface="Arial" panose="020B0604020202020204" pitchFamily="34" charset="0"/>
                          <a:ea typeface="Helvetica Neue" panose="02000503000000020004" pitchFamily="2" charset="0"/>
                          <a:cs typeface="Arial" panose="020B0604020202020204" pitchFamily="34" charset="0"/>
                        </a:rPr>
                        <a:t>Fulvestrant</a:t>
                      </a:r>
                      <a:r>
                        <a:rPr lang="en-GB" sz="1000" b="1" i="0">
                          <a:solidFill>
                            <a:schemeClr val="bg1"/>
                          </a:solidFill>
                          <a:effectLst/>
                          <a:latin typeface="Arial" panose="020B0604020202020204" pitchFamily="34" charset="0"/>
                          <a:ea typeface="Helvetica Neue" panose="02000503000000020004" pitchFamily="2" charset="0"/>
                          <a:cs typeface="Arial" panose="020B0604020202020204" pitchFamily="34" charset="0"/>
                        </a:rPr>
                        <a:t> ​</a:t>
                      </a:r>
                    </a:p>
                  </a:txBody>
                  <a:tcPr marL="302510" marR="69760" marT="34880" marB="3488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30213"/>
                    </a:solidFill>
                  </a:tcPr>
                </a:tc>
                <a:tc>
                  <a:txBody>
                    <a:bodyPr/>
                    <a:lstStyle/>
                    <a:p>
                      <a:pPr algn="ctr" fontAlgn="base"/>
                      <a:r>
                        <a:rPr lang="en-GB" sz="1000" b="0" i="0">
                          <a:solidFill>
                            <a:schemeClr val="tx1"/>
                          </a:solidFill>
                          <a:effectLst/>
                          <a:latin typeface="Arial" panose="020B0604020202020204" pitchFamily="34" charset="0"/>
                          <a:ea typeface="Helvetica Neue" panose="02000503000000020004" pitchFamily="2" charset="0"/>
                          <a:cs typeface="Arial" panose="020B0604020202020204" pitchFamily="34" charset="0"/>
                        </a:rPr>
                        <a:t>73</a:t>
                      </a:r>
                    </a:p>
                  </a:txBody>
                  <a:tcPr marL="69760" marR="69760" marT="34880" marB="348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28 (38.4)​​</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39.1​​</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a:t>
                      </a:r>
                    </a:p>
                  </a:txBody>
                  <a:tcPr marL="76837" marR="76837" marT="38419" marB="3841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GB" sz="1000" b="0" i="0">
                          <a:solidFill>
                            <a:srgbClr val="000000"/>
                          </a:solidFill>
                          <a:effectLst/>
                          <a:latin typeface="Arial" panose="020B0604020202020204" pitchFamily="34" charset="0"/>
                          <a:ea typeface="Helvetica Neue" panose="02000503000000020004" pitchFamily="2" charset="0"/>
                          <a:cs typeface="Arial" panose="020B0604020202020204" pitchFamily="34" charset="0"/>
                        </a:rPr>
                        <a:t>​​</a:t>
                      </a:r>
                    </a:p>
                  </a:txBody>
                  <a:tcPr marL="76837" marR="76837" marT="38419" marB="38419"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369326"/>
                  </a:ext>
                </a:extLst>
              </a:tr>
              <a:tr h="761297">
                <a:tc gridSpan="7">
                  <a:txBody>
                    <a:bodyPr/>
                    <a:lstStyle/>
                    <a:p>
                      <a:pPr rtl="0" fontAlgn="base"/>
                      <a:r>
                        <a:rPr lang="en-GB"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The analysis was performed using logistic regression with adjustments for prior use of CDK 4/6 inhibitors and presence of lung and/or liver metastasis. ​</a:t>
                      </a:r>
                      <a:r>
                        <a:rPr lang="en-US"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r>
                        <a:rPr lang="en-GB"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Includes unconfirmed responses. </a:t>
                      </a:r>
                    </a:p>
                    <a:p>
                      <a:pPr rtl="0" fontAlgn="base"/>
                      <a:r>
                        <a:rPr lang="en-GB"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Objective response determined for patients with measurable disease only.</a:t>
                      </a:r>
                    </a:p>
                    <a:p>
                      <a:pPr rtl="0" fontAlgn="base"/>
                      <a:r>
                        <a:rPr lang="en-GB"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Clinical benefit defined as patients with best objective response of complete response or partial response in the first 25 weeks or who have stable disease for at least 23 weeks after randomization. ​</a:t>
                      </a:r>
                      <a:r>
                        <a:rPr lang="en-US" sz="7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rPr>
                        <a:t>​​</a:t>
                      </a:r>
                    </a:p>
                    <a:p>
                      <a:pPr rtl="0" fontAlgn="base"/>
                      <a:endParaRPr lang="en-GB" sz="800" b="0" i="0" u="none" strike="noStrike" kern="1200">
                        <a:solidFill>
                          <a:schemeClr val="tx1"/>
                        </a:solidFill>
                        <a:effectLst/>
                        <a:latin typeface="Arial" panose="020B0604020202020204" pitchFamily="34" charset="0"/>
                        <a:ea typeface="Helvetica Neue" panose="02000503000000020004" pitchFamily="2" charset="0"/>
                        <a:cs typeface="Arial" panose="020B0604020202020204" pitchFamily="34" charset="0"/>
                      </a:endParaRPr>
                    </a:p>
                  </a:txBody>
                  <a:tcPr marL="0" marR="76837" marT="38419" marB="384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3563611"/>
                  </a:ext>
                </a:extLst>
              </a:tr>
            </a:tbl>
          </a:graphicData>
        </a:graphic>
      </p:graphicFrame>
    </p:spTree>
    <p:extLst>
      <p:ext uri="{BB962C8B-B14F-4D97-AF65-F5344CB8AC3E}">
        <p14:creationId xmlns:p14="http://schemas.microsoft.com/office/powerpoint/2010/main" val="200418502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400a02-b582-451c-b3dc-e10c465ad357" xsi:nil="true"/>
    <lcf76f155ced4ddcb4097134ff3c332f xmlns="19eb0976-0bae-4ad3-9225-c5953212d4a6">
      <Terms xmlns="http://schemas.microsoft.com/office/infopath/2007/PartnerControls"/>
    </lcf76f155ced4ddcb4097134ff3c332f>
    <Client xmlns="19eb0976-0bae-4ad3-9225-c5953212d4a6" xsi:nil="true"/>
    <Materialtype xmlns="19eb0976-0bae-4ad3-9225-c5953212d4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18AE0CE0DA8D4A9F921976FFDD4165" ma:contentTypeVersion="21" ma:contentTypeDescription="Create a new document." ma:contentTypeScope="" ma:versionID="3e4cc867d63017b49b13d190e2fcc460">
  <xsd:schema xmlns:xsd="http://www.w3.org/2001/XMLSchema" xmlns:xs="http://www.w3.org/2001/XMLSchema" xmlns:p="http://schemas.microsoft.com/office/2006/metadata/properties" xmlns:ns2="19eb0976-0bae-4ad3-9225-c5953212d4a6" xmlns:ns3="4e400a02-b582-451c-b3dc-e10c465ad357" targetNamespace="http://schemas.microsoft.com/office/2006/metadata/properties" ma:root="true" ma:fieldsID="40dd93b89ac05dd7030d621ba0a53a15" ns2:_="" ns3:_="">
    <xsd:import namespace="19eb0976-0bae-4ad3-9225-c5953212d4a6"/>
    <xsd:import namespace="4e400a02-b582-451c-b3dc-e10c465ad357"/>
    <xsd:element name="properties">
      <xsd:complexType>
        <xsd:sequence>
          <xsd:element name="documentManagement">
            <xsd:complexType>
              <xsd:all>
                <xsd:element ref="ns2:Material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Cli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b0976-0bae-4ad3-9225-c5953212d4a6" elementFormDefault="qualified">
    <xsd:import namespace="http://schemas.microsoft.com/office/2006/documentManagement/types"/>
    <xsd:import namespace="http://schemas.microsoft.com/office/infopath/2007/PartnerControls"/>
    <xsd:element name="Materialtype" ma:index="3" nillable="true" ma:displayName="Material type" ma:description="Type of material/project" ma:format="Dropdown" ma:internalName="Materialtype">
      <xsd:complexType>
        <xsd:complexContent>
          <xsd:extension base="dms:MultiChoice">
            <xsd:sequence>
              <xsd:element name="Value" maxOccurs="unbounded" minOccurs="0" nillable="true">
                <xsd:simpleType>
                  <xsd:restriction base="dms:Choice">
                    <xsd:enumeration value="Poster"/>
                    <xsd:enumeration value="Slide Deck"/>
                    <xsd:enumeration value="Website"/>
                    <xsd:enumeration value="Investigator Meeting"/>
                    <xsd:enumeration value="Infographic"/>
                    <xsd:enumeration value="Advisory board materials"/>
                    <xsd:enumeration value="Brochure"/>
                    <xsd:enumeration value="Newsletter"/>
                    <xsd:enumeration value="Clinical Summary"/>
                    <xsd:enumeration value="Video"/>
                    <xsd:enumeration value="Magazine"/>
                    <xsd:enumeration value="Agenda"/>
                    <xsd:enumeration value="Symposium materials"/>
                    <xsd:enumeration value="Booklet"/>
                    <xsd:enumeration value="Web"/>
                    <xsd:enumeration value="Email template"/>
                    <xsd:enumeration value="Logo"/>
                    <xsd:enumeration value="Flyer"/>
                    <xsd:enumeration value="Advert"/>
                    <xsd:enumeration value="Journal Publications"/>
                    <xsd:enumeration value="Icon"/>
                    <xsd:enumeration value="Literature Guide"/>
                    <xsd:enumeration value="Pull up banner"/>
                    <xsd:enumeration value="TAVI Nursing"/>
                    <xsd:enumeration value="Leaflet"/>
                    <xsd:enumeration value="Table Talker"/>
                  </xsd:restriction>
                </xsd:simple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a44bf0-eecb-40ad-bc0f-044572bf2c84" ma:termSetId="09814cd3-568e-fe90-9814-8d621ff8fb84" ma:anchorId="fba54fb3-c3e1-fe81-a776-ca4b69148c4d" ma:open="true" ma:isKeyword="false">
      <xsd:complexType>
        <xsd:sequence>
          <xsd:element ref="pc:Terms" minOccurs="0" maxOccurs="1"/>
        </xsd:sequence>
      </xsd:complexType>
    </xsd:element>
    <xsd:element name="Client" ma:index="25" nillable="true" ma:displayName="Client" ma:format="Dropdown" ma:internalName="Client">
      <xsd:simpleType>
        <xsd:restriction base="dms:Choice">
          <xsd:enumeration value="Boston Scientific"/>
          <xsd:enumeration value="Edwards Lifesciences"/>
          <xsd:enumeration value="Takeda"/>
          <xsd:enumeration value="Janssen"/>
          <xsd:enumeration value="Merk"/>
          <xsd:enumeration value="Silence Therapeutics"/>
          <xsd:enumeration value="AstraZeneca"/>
          <xsd:enumeration value="GSK"/>
          <xsd:enumeration value="CRDN"/>
          <xsd:enumeration value="AiCuris"/>
          <xsd:enumeration value="Merck"/>
          <xsd:enumeration value="Celedon"/>
        </xsd:restriction>
      </xsd:simpleType>
    </xsd:element>
  </xsd:schema>
  <xsd:schema xmlns:xsd="http://www.w3.org/2001/XMLSchema" xmlns:xs="http://www.w3.org/2001/XMLSchema" xmlns:dms="http://schemas.microsoft.com/office/2006/documentManagement/types" xmlns:pc="http://schemas.microsoft.com/office/infopath/2007/PartnerControls" targetNamespace="4e400a02-b582-451c-b3dc-e10c465ad357"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7a8b56b3-29bc-46e9-b324-2ce8847a082a}" ma:internalName="TaxCatchAll" ma:readOnly="false" ma:showField="CatchAllData" ma:web="4e400a02-b582-451c-b3dc-e10c465ad3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1B586-FD6C-4212-9ED2-32ECAEE37F9B}">
  <ds:schemaRefs>
    <ds:schemaRef ds:uri="http://schemas.microsoft.com/sharepoint/v3/contenttype/forms"/>
  </ds:schemaRefs>
</ds:datastoreItem>
</file>

<file path=customXml/itemProps2.xml><?xml version="1.0" encoding="utf-8"?>
<ds:datastoreItem xmlns:ds="http://schemas.openxmlformats.org/officeDocument/2006/customXml" ds:itemID="{BED17614-FAA9-4D0D-A54D-F3068C164D66}">
  <ds:schemaRefs>
    <ds:schemaRef ds:uri="19eb0976-0bae-4ad3-9225-c5953212d4a6"/>
    <ds:schemaRef ds:uri="4e400a02-b582-451c-b3dc-e10c465ad3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6CA3F7-C0AF-4414-92C8-A2129AED6E20}">
  <ds:schemaRefs>
    <ds:schemaRef ds:uri="19eb0976-0bae-4ad3-9225-c5953212d4a6"/>
    <ds:schemaRef ds:uri="4e400a02-b582-451c-b3dc-e10c465ad3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197</TotalTime>
  <Words>4443</Words>
  <Application>Microsoft Office PowerPoint</Application>
  <PresentationFormat>On-screen Show (16:9)</PresentationFormat>
  <Paragraphs>1000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Helvetica Neue</vt:lpstr>
      <vt:lpstr>Lucida Grande</vt:lpstr>
      <vt:lpstr>Wingdings</vt:lpstr>
      <vt:lpstr>Office Theme</vt:lpstr>
      <vt:lpstr>PowerPoint Presentation</vt:lpstr>
      <vt:lpstr>Disclosure Information Press Conference  |  San Antonio Breast Cancer Symposium 2022  </vt:lpstr>
      <vt:lpstr>SERENA-2 study overview</vt:lpstr>
      <vt:lpstr>Key baseline patient characteristics</vt:lpstr>
      <vt:lpstr>Primary endpoint: PFS by investigator assessment</vt:lpstr>
      <vt:lpstr>PFS by prior CDK4/6i, and by lung and/or liver metastases</vt:lpstr>
      <vt:lpstr>PFS by detectable ESR1m and ER-driven disease*</vt:lpstr>
      <vt:lpstr>Changes in ESR1m ctDNA variant allele frequency</vt:lpstr>
      <vt:lpstr>Objective response rate and clinical benefit rate at 24 weeks</vt:lpstr>
      <vt:lpstr>Patient level safety summary</vt:lpstr>
      <vt:lpstr>All treatment-emergent adverse events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McCullough, John</dc:creator>
  <cp:lastModifiedBy>Gunther, Julia</cp:lastModifiedBy>
  <cp:revision>23</cp:revision>
  <dcterms:created xsi:type="dcterms:W3CDTF">2020-08-11T13:58:13Z</dcterms:created>
  <dcterms:modified xsi:type="dcterms:W3CDTF">2022-12-07T16:36:50Z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0x010100D4197EEFDE64C648B155141FBCBCF6B6</vt:lpwstr>
  </property>
  <property fmtid="{D5CDD505-2E9C-101B-9397-08002B2CF9AE}" pid="3" name="MediaServiceImageTags">
    <vt:lpwstr/>
  </property>
</Properties>
</file>